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0" r:id="rId2"/>
    <p:sldId id="257" r:id="rId3"/>
    <p:sldId id="258" r:id="rId4"/>
    <p:sldId id="259" r:id="rId5"/>
    <p:sldId id="285" r:id="rId6"/>
    <p:sldId id="266" r:id="rId7"/>
    <p:sldId id="268" r:id="rId8"/>
    <p:sldId id="261" r:id="rId9"/>
    <p:sldId id="260" r:id="rId10"/>
    <p:sldId id="282" r:id="rId11"/>
    <p:sldId id="262" r:id="rId12"/>
    <p:sldId id="273" r:id="rId13"/>
    <p:sldId id="275" r:id="rId14"/>
    <p:sldId id="276" r:id="rId15"/>
    <p:sldId id="264" r:id="rId16"/>
    <p:sldId id="283" r:id="rId17"/>
    <p:sldId id="265" r:id="rId1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ily D Delk" initials="EDD" lastIdx="1" clrIdx="0">
    <p:extLst>
      <p:ext uri="{19B8F6BF-5375-455C-9EA6-DF929625EA0E}">
        <p15:presenceInfo xmlns:p15="http://schemas.microsoft.com/office/powerpoint/2012/main" userId="S-1-5-21-3516884288-2819916808-3028616173-2379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3721" autoAdjust="0"/>
  </p:normalViewPr>
  <p:slideViewPr>
    <p:cSldViewPr snapToGrid="0">
      <p:cViewPr varScale="1">
        <p:scale>
          <a:sx n="50" d="100"/>
          <a:sy n="50" d="100"/>
        </p:scale>
        <p:origin x="1244" y="48"/>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3-01T11:54:02.081" idx="1">
    <p:pos x="7896" y="510"/>
    <p:text/>
    <p:extLst>
      <p:ext uri="{C676402C-5697-4E1C-873F-D02D1690AC5C}">
        <p15:threadingInfo xmlns:p15="http://schemas.microsoft.com/office/powerpoint/2012/main" timeZoneBias="48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E1920FCE-AC31-4E53-9A8F-92DEA46D4414}" type="datetimeFigureOut">
              <a:rPr lang="en-US" smtClean="0"/>
              <a:t>4/14/2019</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F133A610-AF2F-49A6-AF1A-CCD20B9DA203}" type="slidenum">
              <a:rPr lang="en-US" smtClean="0"/>
              <a:t>‹#›</a:t>
            </a:fld>
            <a:endParaRPr lang="en-US"/>
          </a:p>
        </p:txBody>
      </p:sp>
    </p:spTree>
    <p:extLst>
      <p:ext uri="{BB962C8B-B14F-4D97-AF65-F5344CB8AC3E}">
        <p14:creationId xmlns:p14="http://schemas.microsoft.com/office/powerpoint/2010/main" val="937579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thefundraisingauthority.com/strategy-and-planning/creating-a-brand-for-your-non-profit/"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Hello! I’m so</a:t>
            </a:r>
            <a:r>
              <a:rPr lang="en-US" baseline="0" dirty="0" smtClean="0"/>
              <a:t> glad to join you today to give you some highlights of our upcoming Big Dig Day social media campaign</a:t>
            </a:r>
            <a:r>
              <a:rPr lang="en-US" baseline="0" dirty="0" smtClean="0"/>
              <a:t>!</a:t>
            </a: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 </a:t>
            </a:r>
            <a:r>
              <a:rPr lang="en-US" baseline="0" dirty="0" smtClean="0"/>
              <a:t>hope to give you the information you need to take advantage of this opportunity to raise needed funds for your programs.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So—let’s dig in! </a:t>
            </a:r>
            <a:endParaRPr lang="en-US" dirty="0"/>
          </a:p>
        </p:txBody>
      </p:sp>
      <p:sp>
        <p:nvSpPr>
          <p:cNvPr id="4" name="Slide Number Placeholder 3"/>
          <p:cNvSpPr>
            <a:spLocks noGrp="1"/>
          </p:cNvSpPr>
          <p:nvPr>
            <p:ph type="sldNum" sz="quarter" idx="10"/>
          </p:nvPr>
        </p:nvSpPr>
        <p:spPr/>
        <p:txBody>
          <a:bodyPr/>
          <a:lstStyle/>
          <a:p>
            <a:fld id="{F133A610-AF2F-49A6-AF1A-CCD20B9DA203}" type="slidenum">
              <a:rPr lang="en-US" smtClean="0"/>
              <a:t>1</a:t>
            </a:fld>
            <a:endParaRPr lang="en-US"/>
          </a:p>
        </p:txBody>
      </p:sp>
    </p:spTree>
    <p:extLst>
      <p:ext uri="{BB962C8B-B14F-4D97-AF65-F5344CB8AC3E}">
        <p14:creationId xmlns:p14="http://schemas.microsoft.com/office/powerpoint/2010/main" val="28804212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One of the fundamentals</a:t>
            </a:r>
            <a:r>
              <a:rPr lang="en-US" baseline="0" dirty="0" smtClean="0"/>
              <a:t> of a successful campaign is to set goals—both monetary, as well as other important factors in our fundraising plan. So we’ve set 4 goals for this first time campaign…</a:t>
            </a:r>
            <a:endParaRPr lang="en-US" dirty="0" smtClean="0"/>
          </a:p>
          <a:p>
            <a:endParaRPr lang="en-US" dirty="0"/>
          </a:p>
        </p:txBody>
      </p:sp>
      <p:sp>
        <p:nvSpPr>
          <p:cNvPr id="4" name="Slide Number Placeholder 3"/>
          <p:cNvSpPr>
            <a:spLocks noGrp="1"/>
          </p:cNvSpPr>
          <p:nvPr>
            <p:ph type="sldNum" sz="quarter" idx="10"/>
          </p:nvPr>
        </p:nvSpPr>
        <p:spPr/>
        <p:txBody>
          <a:bodyPr/>
          <a:lstStyle/>
          <a:p>
            <a:fld id="{F133A610-AF2F-49A6-AF1A-CCD20B9DA203}" type="slidenum">
              <a:rPr lang="en-US" smtClean="0"/>
              <a:t>10</a:t>
            </a:fld>
            <a:endParaRPr lang="en-US"/>
          </a:p>
        </p:txBody>
      </p:sp>
    </p:spTree>
    <p:extLst>
      <p:ext uri="{BB962C8B-B14F-4D97-AF65-F5344CB8AC3E}">
        <p14:creationId xmlns:p14="http://schemas.microsoft.com/office/powerpoint/2010/main" val="1931275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Goal</a:t>
            </a:r>
            <a:r>
              <a:rPr lang="en-US" baseline="0" dirty="0" smtClean="0"/>
              <a:t> 1: </a:t>
            </a:r>
            <a:r>
              <a:rPr lang="en-US" dirty="0" smtClean="0"/>
              <a:t>We’re all in! 100% participation!</a:t>
            </a:r>
            <a:endParaRPr lang="en-US" dirty="0"/>
          </a:p>
        </p:txBody>
      </p:sp>
      <p:sp>
        <p:nvSpPr>
          <p:cNvPr id="4" name="Slide Number Placeholder 3"/>
          <p:cNvSpPr>
            <a:spLocks noGrp="1"/>
          </p:cNvSpPr>
          <p:nvPr>
            <p:ph type="sldNum" sz="quarter" idx="10"/>
          </p:nvPr>
        </p:nvSpPr>
        <p:spPr/>
        <p:txBody>
          <a:bodyPr/>
          <a:lstStyle/>
          <a:p>
            <a:fld id="{F133A610-AF2F-49A6-AF1A-CCD20B9DA203}" type="slidenum">
              <a:rPr lang="en-US" smtClean="0"/>
              <a:t>11</a:t>
            </a:fld>
            <a:endParaRPr lang="en-US"/>
          </a:p>
        </p:txBody>
      </p:sp>
    </p:spTree>
    <p:extLst>
      <p:ext uri="{BB962C8B-B14F-4D97-AF65-F5344CB8AC3E}">
        <p14:creationId xmlns:p14="http://schemas.microsoft.com/office/powerpoint/2010/main" val="3916649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Goal 2: 5</a:t>
            </a:r>
            <a:r>
              <a:rPr lang="en-US" sz="1400" baseline="0" dirty="0" smtClean="0"/>
              <a:t> </a:t>
            </a:r>
            <a:r>
              <a:rPr lang="en-US" sz="900" dirty="0" smtClean="0"/>
              <a:t>(or more!)</a:t>
            </a:r>
            <a:r>
              <a:rPr lang="en-US" sz="900" baseline="0" dirty="0" smtClean="0"/>
              <a:t> </a:t>
            </a:r>
            <a:r>
              <a:rPr lang="en-US" sz="1200" dirty="0" smtClean="0"/>
              <a:t>gifts per County.</a:t>
            </a:r>
            <a:r>
              <a:rPr lang="en-US" sz="1200" baseline="0" dirty="0" smtClean="0"/>
              <a:t> For some this is easy, for some it’s a stretch goal. So do what you can!</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F133A610-AF2F-49A6-AF1A-CCD20B9DA203}" type="slidenum">
              <a:rPr lang="en-US" smtClean="0"/>
              <a:t>12</a:t>
            </a:fld>
            <a:endParaRPr lang="en-US"/>
          </a:p>
        </p:txBody>
      </p:sp>
    </p:spTree>
    <p:extLst>
      <p:ext uri="{BB962C8B-B14F-4D97-AF65-F5344CB8AC3E}">
        <p14:creationId xmlns:p14="http://schemas.microsoft.com/office/powerpoint/2010/main" val="24512393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Goal 3: $50,000 </a:t>
            </a:r>
            <a:r>
              <a:rPr lang="en-US" sz="900" dirty="0" smtClean="0"/>
              <a:t>(or more!)</a:t>
            </a:r>
            <a:r>
              <a:rPr lang="en-US" sz="900" baseline="0" dirty="0" smtClean="0"/>
              <a:t> </a:t>
            </a:r>
            <a:r>
              <a:rPr lang="en-US" sz="1200" dirty="0" smtClean="0"/>
              <a:t>statewide—that’s less</a:t>
            </a:r>
            <a:r>
              <a:rPr lang="en-US" sz="1200" baseline="0" dirty="0" smtClean="0"/>
              <a:t> than $1,000 per county! This is very attainable! </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F133A610-AF2F-49A6-AF1A-CCD20B9DA203}" type="slidenum">
              <a:rPr lang="en-US" smtClean="0"/>
              <a:t>13</a:t>
            </a:fld>
            <a:endParaRPr lang="en-US"/>
          </a:p>
        </p:txBody>
      </p:sp>
    </p:spTree>
    <p:extLst>
      <p:ext uri="{BB962C8B-B14F-4D97-AF65-F5344CB8AC3E}">
        <p14:creationId xmlns:p14="http://schemas.microsoft.com/office/powerpoint/2010/main" val="33536132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t>Goal 4: For Counties/Programs to secure your own Sponsorships.</a:t>
            </a:r>
            <a:r>
              <a:rPr lang="en-US" sz="1200" baseline="0" dirty="0" smtClean="0"/>
              <a:t> And if you do, your campaign </a:t>
            </a:r>
            <a:r>
              <a:rPr lang="en-US" sz="1200" dirty="0" smtClean="0"/>
              <a:t>will be “boosted” by UC ANR!</a:t>
            </a:r>
          </a:p>
          <a:p>
            <a:pPr marL="0" indent="0">
              <a:buNone/>
            </a:pPr>
            <a:endParaRPr lang="en-US" sz="1200" dirty="0" smtClean="0"/>
          </a:p>
          <a:p>
            <a:pPr marL="0" indent="0">
              <a:buNone/>
            </a:pPr>
            <a:r>
              <a:rPr lang="en-US" sz="1200" dirty="0" smtClean="0"/>
              <a:t>So that leads me to tell you about incentive prizes</a:t>
            </a:r>
            <a:r>
              <a:rPr lang="en-US" sz="1200" baseline="0" dirty="0" smtClean="0"/>
              <a:t> we’ve created for this campaign….</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F133A610-AF2F-49A6-AF1A-CCD20B9DA203}" type="slidenum">
              <a:rPr lang="en-US" smtClean="0"/>
              <a:t>14</a:t>
            </a:fld>
            <a:endParaRPr lang="en-US"/>
          </a:p>
        </p:txBody>
      </p:sp>
    </p:spTree>
    <p:extLst>
      <p:ext uri="{BB962C8B-B14F-4D97-AF65-F5344CB8AC3E}">
        <p14:creationId xmlns:p14="http://schemas.microsoft.com/office/powerpoint/2010/main" val="14363364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smtClean="0"/>
              <a:t>We have 3</a:t>
            </a:r>
            <a:r>
              <a:rPr lang="en-US" b="1" baseline="0" dirty="0" smtClean="0"/>
              <a:t> Incentive prizes available—and you can win all 3!</a:t>
            </a:r>
            <a:endParaRPr lang="en-US" b="1" dirty="0" smtClean="0"/>
          </a:p>
          <a:p>
            <a:pPr marL="0" indent="0">
              <a:buNone/>
            </a:pPr>
            <a:r>
              <a:rPr lang="en-US" b="1" dirty="0" smtClean="0"/>
              <a:t>SPONSORSHIP</a:t>
            </a:r>
            <a:r>
              <a:rPr lang="en-US" b="1" baseline="0" dirty="0" smtClean="0"/>
              <a:t> CHALLENGE</a:t>
            </a:r>
            <a:r>
              <a:rPr lang="en-US" b="1" dirty="0" smtClean="0"/>
              <a:t>:</a:t>
            </a:r>
            <a:r>
              <a:rPr lang="en-US" b="1" baseline="0" dirty="0" smtClean="0"/>
              <a:t> </a:t>
            </a:r>
            <a:r>
              <a:rPr lang="en-US" dirty="0" smtClean="0"/>
              <a:t>We'll award $250 to the</a:t>
            </a:r>
            <a:r>
              <a:rPr lang="en-US" baseline="0" dirty="0" smtClean="0"/>
              <a:t> first 20 </a:t>
            </a:r>
            <a:r>
              <a:rPr lang="en-US" dirty="0" smtClean="0"/>
              <a:t>county/program that </a:t>
            </a:r>
            <a:r>
              <a:rPr lang="en-US" u="sng" dirty="0" smtClean="0"/>
              <a:t>secures your own sponsor</a:t>
            </a:r>
            <a:r>
              <a:rPr lang="en-US" u="sng" baseline="0" dirty="0" smtClean="0"/>
              <a:t> gift of $500 or more</a:t>
            </a:r>
            <a:r>
              <a:rPr lang="en-US" dirty="0" smtClean="0"/>
              <a:t>.</a:t>
            </a:r>
          </a:p>
          <a:p>
            <a:pPr marL="0" lvl="0" indent="0">
              <a:buNone/>
            </a:pPr>
            <a:r>
              <a:rPr lang="en-US" dirty="0" smtClean="0"/>
              <a:t>That</a:t>
            </a:r>
            <a:r>
              <a:rPr lang="en-US" baseline="0" dirty="0" smtClean="0"/>
              <a:t> means, that you ask an individual, or business, or support </a:t>
            </a:r>
            <a:r>
              <a:rPr lang="en-US" baseline="0" dirty="0" smtClean="0"/>
              <a:t>group to </a:t>
            </a:r>
            <a:r>
              <a:rPr lang="en-US" baseline="0" dirty="0" smtClean="0"/>
              <a:t>make a donation; UC ANR gives you a boost of $250! Then you can recognize that donor through your social media campaign, you could promote that gift as a matching gift to motivate other donors, etc.</a:t>
            </a:r>
            <a:endParaRPr lang="en-US" dirty="0" smtClean="0"/>
          </a:p>
          <a:p>
            <a:pPr marL="0" indent="0">
              <a:buNone/>
            </a:pPr>
            <a:endParaRPr lang="en-US" b="1" dirty="0" smtClean="0"/>
          </a:p>
          <a:p>
            <a:pPr marL="0" indent="0">
              <a:buNone/>
            </a:pPr>
            <a:r>
              <a:rPr lang="en-US" b="1" dirty="0" smtClean="0"/>
              <a:t>DONOR CHALLENGE</a:t>
            </a:r>
            <a:r>
              <a:rPr lang="en-US" b="0" dirty="0" smtClean="0"/>
              <a:t>:</a:t>
            </a:r>
            <a:r>
              <a:rPr lang="en-US" b="0" baseline="0" dirty="0" smtClean="0"/>
              <a:t> </a:t>
            </a:r>
            <a:r>
              <a:rPr lang="en-US" dirty="0" smtClean="0"/>
              <a:t>We'll award $500 to the county/program that has the </a:t>
            </a:r>
            <a:r>
              <a:rPr lang="en-US" u="sng" dirty="0" smtClean="0"/>
              <a:t>greatest number of new donors</a:t>
            </a:r>
            <a:r>
              <a:rPr lang="en-US" dirty="0" smtClean="0"/>
              <a:t>.</a:t>
            </a:r>
          </a:p>
          <a:p>
            <a:pPr marL="0" indent="0">
              <a:buNone/>
            </a:pPr>
            <a:r>
              <a:rPr lang="en-US" dirty="0" smtClean="0"/>
              <a:t>That means, the county/program</a:t>
            </a:r>
            <a:r>
              <a:rPr lang="en-US" baseline="0" dirty="0" smtClean="0"/>
              <a:t> that receives the greatest number of gifts—made by FIRST TIME donors—UC ANR gives you a $500 prize!</a:t>
            </a:r>
          </a:p>
          <a:p>
            <a:pPr marL="0" indent="0">
              <a:buNone/>
            </a:pPr>
            <a:endParaRPr lang="en-US" dirty="0" smtClean="0"/>
          </a:p>
          <a:p>
            <a:pPr marL="0" indent="0">
              <a:buNone/>
            </a:pPr>
            <a:r>
              <a:rPr lang="en-US" b="1" dirty="0" smtClean="0"/>
              <a:t>FUNDS RAISED IN A CAMPAIGN</a:t>
            </a:r>
            <a:r>
              <a:rPr lang="en-US" b="0" dirty="0" smtClean="0"/>
              <a:t>:</a:t>
            </a:r>
            <a:r>
              <a:rPr lang="en-US" b="0" baseline="0" dirty="0" smtClean="0"/>
              <a:t> </a:t>
            </a:r>
            <a:r>
              <a:rPr lang="en-US" dirty="0" smtClean="0"/>
              <a:t>50 seed packets to each county/program that generates </a:t>
            </a:r>
            <a:r>
              <a:rPr lang="en-US" u="sng" dirty="0" smtClean="0"/>
              <a:t>$500+ in donations </a:t>
            </a:r>
            <a:r>
              <a:rPr lang="en-US" dirty="0" smtClean="0"/>
              <a:t>by 11:59 p.m.</a:t>
            </a:r>
          </a:p>
          <a:p>
            <a:pPr marL="0" indent="0">
              <a:buNone/>
            </a:pPr>
            <a:r>
              <a:rPr lang="en-US" dirty="0" smtClean="0"/>
              <a:t>That means, the county/program</a:t>
            </a:r>
            <a:r>
              <a:rPr lang="en-US" baseline="0" dirty="0" smtClean="0"/>
              <a:t> that raises $500 or more will receive 50 custom designed UC ANR wildflower seed packets to use in your program!</a:t>
            </a:r>
            <a:endParaRPr lang="en-US" dirty="0" smtClean="0"/>
          </a:p>
          <a:p>
            <a:endParaRPr lang="en-US" sz="1300" dirty="0"/>
          </a:p>
        </p:txBody>
      </p:sp>
      <p:sp>
        <p:nvSpPr>
          <p:cNvPr id="4" name="Slide Number Placeholder 3"/>
          <p:cNvSpPr>
            <a:spLocks noGrp="1"/>
          </p:cNvSpPr>
          <p:nvPr>
            <p:ph type="sldNum" sz="quarter" idx="10"/>
          </p:nvPr>
        </p:nvSpPr>
        <p:spPr/>
        <p:txBody>
          <a:bodyPr/>
          <a:lstStyle/>
          <a:p>
            <a:fld id="{F133A610-AF2F-49A6-AF1A-CCD20B9DA203}" type="slidenum">
              <a:rPr lang="en-US" smtClean="0"/>
              <a:t>15</a:t>
            </a:fld>
            <a:endParaRPr lang="en-US"/>
          </a:p>
        </p:txBody>
      </p:sp>
    </p:spTree>
    <p:extLst>
      <p:ext uri="{BB962C8B-B14F-4D97-AF65-F5344CB8AC3E}">
        <p14:creationId xmlns:p14="http://schemas.microsoft.com/office/powerpoint/2010/main" val="16411108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That was a lot of info</a:t>
            </a:r>
            <a:r>
              <a:rPr lang="en-US" baseline="0" dirty="0" smtClean="0"/>
              <a:t>, very quickly! </a:t>
            </a:r>
            <a:r>
              <a:rPr lang="en-US" baseline="0" smtClean="0"/>
              <a:t>So </a:t>
            </a:r>
            <a:r>
              <a:rPr lang="en-US" smtClean="0"/>
              <a:t>I’m </a:t>
            </a:r>
            <a:r>
              <a:rPr lang="en-US" dirty="0" smtClean="0"/>
              <a:t>happy to answer</a:t>
            </a:r>
            <a:r>
              <a:rPr lang="en-US" baseline="0" dirty="0" smtClean="0"/>
              <a:t> any q</a:t>
            </a:r>
            <a:r>
              <a:rPr lang="en-US" dirty="0" smtClean="0"/>
              <a:t>uestions!</a:t>
            </a:r>
          </a:p>
          <a:p>
            <a:endParaRPr lang="en-US" dirty="0"/>
          </a:p>
        </p:txBody>
      </p:sp>
      <p:sp>
        <p:nvSpPr>
          <p:cNvPr id="4" name="Slide Number Placeholder 3"/>
          <p:cNvSpPr>
            <a:spLocks noGrp="1"/>
          </p:cNvSpPr>
          <p:nvPr>
            <p:ph type="sldNum" sz="quarter" idx="10"/>
          </p:nvPr>
        </p:nvSpPr>
        <p:spPr/>
        <p:txBody>
          <a:bodyPr/>
          <a:lstStyle/>
          <a:p>
            <a:fld id="{F133A610-AF2F-49A6-AF1A-CCD20B9DA203}" type="slidenum">
              <a:rPr lang="en-US" smtClean="0"/>
              <a:t>16</a:t>
            </a:fld>
            <a:endParaRPr lang="en-US"/>
          </a:p>
        </p:txBody>
      </p:sp>
    </p:spTree>
    <p:extLst>
      <p:ext uri="{BB962C8B-B14F-4D97-AF65-F5344CB8AC3E}">
        <p14:creationId xmlns:p14="http://schemas.microsoft.com/office/powerpoint/2010/main" val="2147073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I’ve included</a:t>
            </a:r>
            <a:r>
              <a:rPr lang="en-US" baseline="0" dirty="0" smtClean="0"/>
              <a:t> my contact information in the notes of this presentation. So feel free to reach out with any questions!</a:t>
            </a:r>
          </a:p>
          <a:p>
            <a:r>
              <a:rPr lang="en-US" baseline="0" dirty="0" smtClean="0"/>
              <a:t>Emily Delk</a:t>
            </a:r>
          </a:p>
          <a:p>
            <a:r>
              <a:rPr lang="en-US" baseline="0" dirty="0" smtClean="0"/>
              <a:t>Director of Annual Giving &amp; Donor Stewardship Programs</a:t>
            </a:r>
          </a:p>
          <a:p>
            <a:r>
              <a:rPr lang="en-US" baseline="0" dirty="0" smtClean="0"/>
              <a:t>530-750-1346</a:t>
            </a:r>
          </a:p>
          <a:p>
            <a:r>
              <a:rPr lang="en-US" baseline="0" dirty="0" smtClean="0"/>
              <a:t>eddelk@ucanr.edu</a:t>
            </a:r>
            <a:endParaRPr lang="en-US" dirty="0" smtClean="0"/>
          </a:p>
          <a:p>
            <a:endParaRPr lang="en-US" dirty="0"/>
          </a:p>
        </p:txBody>
      </p:sp>
      <p:sp>
        <p:nvSpPr>
          <p:cNvPr id="4" name="Slide Number Placeholder 3"/>
          <p:cNvSpPr>
            <a:spLocks noGrp="1"/>
          </p:cNvSpPr>
          <p:nvPr>
            <p:ph type="sldNum" sz="quarter" idx="10"/>
          </p:nvPr>
        </p:nvSpPr>
        <p:spPr/>
        <p:txBody>
          <a:bodyPr/>
          <a:lstStyle/>
          <a:p>
            <a:fld id="{F133A610-AF2F-49A6-AF1A-CCD20B9DA203}" type="slidenum">
              <a:rPr lang="en-US" smtClean="0"/>
              <a:t>17</a:t>
            </a:fld>
            <a:endParaRPr lang="en-US"/>
          </a:p>
        </p:txBody>
      </p:sp>
    </p:spTree>
    <p:extLst>
      <p:ext uri="{BB962C8B-B14F-4D97-AF65-F5344CB8AC3E}">
        <p14:creationId xmlns:p14="http://schemas.microsoft.com/office/powerpoint/2010/main" val="2704005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sz="1400" dirty="0" smtClean="0"/>
              <a:t>What’s the dirt on Big Dig Day? </a:t>
            </a:r>
            <a:r>
              <a:rPr lang="en-US" sz="1300" dirty="0" smtClean="0"/>
              <a:t>It’s our</a:t>
            </a:r>
            <a:r>
              <a:rPr lang="en-US" sz="1300" baseline="0" dirty="0" smtClean="0"/>
              <a:t> first ever independent campaign across all UC ANR Programs.</a:t>
            </a:r>
            <a:endParaRPr lang="en-US" sz="1300" dirty="0" smtClean="0"/>
          </a:p>
          <a:p>
            <a:pPr marL="181240" indent="-181240">
              <a:buFont typeface="Arial" panose="020B0604020202020204" pitchFamily="34" charset="0"/>
              <a:buChar char="•"/>
            </a:pPr>
            <a:r>
              <a:rPr lang="en-US" sz="1300" dirty="0" smtClean="0"/>
              <a:t>It’s an “all hands on deck,” 24 hour fundraising program.</a:t>
            </a:r>
          </a:p>
          <a:p>
            <a:pPr marL="181240" indent="-181240">
              <a:buFont typeface="Arial" panose="020B0604020202020204" pitchFamily="34" charset="0"/>
              <a:buChar char="•"/>
            </a:pPr>
            <a:r>
              <a:rPr lang="en-US" sz="1300" dirty="0" smtClean="0"/>
              <a:t>Think of it</a:t>
            </a:r>
            <a:r>
              <a:rPr lang="en-US" sz="1300" baseline="0" dirty="0" smtClean="0"/>
              <a:t> as our </a:t>
            </a:r>
            <a:r>
              <a:rPr lang="en-US" sz="1300" dirty="0" smtClean="0"/>
              <a:t>own personal #</a:t>
            </a:r>
            <a:r>
              <a:rPr lang="en-US" sz="1300" dirty="0" err="1" smtClean="0"/>
              <a:t>GivingTuesday</a:t>
            </a:r>
            <a:r>
              <a:rPr lang="en-US" sz="1300" dirty="0" smtClean="0"/>
              <a:t>… a day when we can generate buzz and revenue, just like #</a:t>
            </a:r>
            <a:r>
              <a:rPr lang="en-US" sz="1300" dirty="0" err="1" smtClean="0"/>
              <a:t>GivingTuesday</a:t>
            </a:r>
            <a:r>
              <a:rPr lang="en-US" sz="1300" dirty="0" smtClean="0"/>
              <a:t>, but without having to compete with thousands of other organizations all doing the same thing on the same day.</a:t>
            </a:r>
          </a:p>
        </p:txBody>
      </p:sp>
      <p:sp>
        <p:nvSpPr>
          <p:cNvPr id="4" name="Slide Number Placeholder 3"/>
          <p:cNvSpPr>
            <a:spLocks noGrp="1"/>
          </p:cNvSpPr>
          <p:nvPr>
            <p:ph type="sldNum" sz="quarter" idx="10"/>
          </p:nvPr>
        </p:nvSpPr>
        <p:spPr/>
        <p:txBody>
          <a:bodyPr/>
          <a:lstStyle/>
          <a:p>
            <a:fld id="{F133A610-AF2F-49A6-AF1A-CCD20B9DA203}" type="slidenum">
              <a:rPr lang="en-US" smtClean="0"/>
              <a:t>2</a:t>
            </a:fld>
            <a:endParaRPr lang="en-US"/>
          </a:p>
        </p:txBody>
      </p:sp>
    </p:spTree>
    <p:extLst>
      <p:ext uri="{BB962C8B-B14F-4D97-AF65-F5344CB8AC3E}">
        <p14:creationId xmlns:p14="http://schemas.microsoft.com/office/powerpoint/2010/main" val="3531921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sz="1300" dirty="0" smtClean="0"/>
              <a:t>Why</a:t>
            </a:r>
            <a:r>
              <a:rPr lang="en-US" sz="1300" baseline="0" dirty="0" smtClean="0"/>
              <a:t> do giving days work? </a:t>
            </a:r>
            <a:r>
              <a:rPr lang="en-US" sz="1300" dirty="0" smtClean="0"/>
              <a:t>Giving </a:t>
            </a:r>
            <a:r>
              <a:rPr lang="en-US" sz="1300" dirty="0"/>
              <a:t>days work because they focus everyone </a:t>
            </a:r>
            <a:r>
              <a:rPr lang="en-US" sz="1300" dirty="0" smtClean="0"/>
              <a:t>on </a:t>
            </a:r>
            <a:r>
              <a:rPr lang="en-US" sz="1300" dirty="0"/>
              <a:t>one simple task: raising as much money as possible in a single day.  Giving days allow you to wrangle your </a:t>
            </a:r>
            <a:r>
              <a:rPr lang="en-US" sz="1300" dirty="0" smtClean="0"/>
              <a:t>program staff </a:t>
            </a:r>
            <a:r>
              <a:rPr lang="en-US" sz="1300" dirty="0"/>
              <a:t>and volunteers to help </a:t>
            </a:r>
            <a:r>
              <a:rPr lang="en-US" sz="1300" dirty="0" smtClean="0"/>
              <a:t>our </a:t>
            </a:r>
            <a:r>
              <a:rPr lang="en-US" sz="1300" dirty="0"/>
              <a:t>fundraising team reach out to donors and spread the word about </a:t>
            </a:r>
            <a:r>
              <a:rPr lang="en-US" sz="1300" dirty="0" smtClean="0"/>
              <a:t>our </a:t>
            </a:r>
            <a:r>
              <a:rPr lang="en-US" sz="1300" dirty="0"/>
              <a:t>fundraising efforts</a:t>
            </a:r>
            <a:r>
              <a:rPr lang="en-US" sz="1300" dirty="0" smtClean="0"/>
              <a:t>.</a:t>
            </a:r>
            <a:endParaRPr lang="en-US" sz="1300" dirty="0"/>
          </a:p>
          <a:p>
            <a:pPr marL="181240" indent="-181240">
              <a:buFont typeface="Arial" panose="020B0604020202020204" pitchFamily="34" charset="0"/>
              <a:buChar char="•"/>
            </a:pPr>
            <a:r>
              <a:rPr lang="en-US" sz="1300" dirty="0"/>
              <a:t>By holding a giving </a:t>
            </a:r>
            <a:r>
              <a:rPr lang="en-US" sz="1300" dirty="0" smtClean="0"/>
              <a:t>day,</a:t>
            </a:r>
            <a:r>
              <a:rPr lang="en-US" sz="1300" baseline="0" dirty="0" smtClean="0"/>
              <a:t> we </a:t>
            </a:r>
            <a:r>
              <a:rPr lang="en-US" sz="1300" dirty="0" smtClean="0"/>
              <a:t>can create</a:t>
            </a:r>
            <a:r>
              <a:rPr lang="en-US" sz="1300" baseline="0" dirty="0" smtClean="0"/>
              <a:t> </a:t>
            </a:r>
            <a:r>
              <a:rPr lang="en-US" sz="1300" dirty="0" smtClean="0"/>
              <a:t>buzz </a:t>
            </a:r>
            <a:r>
              <a:rPr lang="en-US" sz="1300" dirty="0"/>
              <a:t>and attention for </a:t>
            </a:r>
            <a:r>
              <a:rPr lang="en-US" sz="1300" dirty="0" smtClean="0"/>
              <a:t>our programs, </a:t>
            </a:r>
            <a:r>
              <a:rPr lang="en-US" sz="1300" dirty="0"/>
              <a:t>expand </a:t>
            </a:r>
            <a:r>
              <a:rPr lang="en-US" sz="1300" dirty="0" smtClean="0"/>
              <a:t>our </a:t>
            </a:r>
            <a:r>
              <a:rPr lang="en-US" sz="1300" dirty="0"/>
              <a:t>capacity by finding new donors, and remind </a:t>
            </a:r>
            <a:r>
              <a:rPr lang="en-US" sz="1300" dirty="0" smtClean="0"/>
              <a:t>our donors</a:t>
            </a:r>
            <a:r>
              <a:rPr lang="en-US" sz="1300" baseline="0" dirty="0" smtClean="0"/>
              <a:t> </a:t>
            </a:r>
            <a:r>
              <a:rPr lang="en-US" sz="1300" dirty="0" smtClean="0"/>
              <a:t>and </a:t>
            </a:r>
            <a:r>
              <a:rPr lang="en-US" sz="1300" dirty="0"/>
              <a:t>other supporters about the importance of </a:t>
            </a:r>
            <a:r>
              <a:rPr lang="en-US" sz="1300" dirty="0" smtClean="0"/>
              <a:t>philanthropy </a:t>
            </a:r>
            <a:r>
              <a:rPr lang="en-US" sz="1300" dirty="0"/>
              <a:t>for the success of </a:t>
            </a:r>
            <a:r>
              <a:rPr lang="en-US" sz="1300" dirty="0" smtClean="0"/>
              <a:t>our </a:t>
            </a:r>
            <a:r>
              <a:rPr lang="en-US" sz="1300" dirty="0"/>
              <a:t>organization’s </a:t>
            </a:r>
            <a:r>
              <a:rPr lang="en-US" sz="1300" dirty="0" smtClean="0"/>
              <a:t>mission.</a:t>
            </a:r>
            <a:endParaRPr lang="en-US" sz="1300" dirty="0"/>
          </a:p>
          <a:p>
            <a:endParaRPr lang="en-US" dirty="0"/>
          </a:p>
        </p:txBody>
      </p:sp>
      <p:sp>
        <p:nvSpPr>
          <p:cNvPr id="4" name="Slide Number Placeholder 3"/>
          <p:cNvSpPr>
            <a:spLocks noGrp="1"/>
          </p:cNvSpPr>
          <p:nvPr>
            <p:ph type="sldNum" sz="quarter" idx="10"/>
          </p:nvPr>
        </p:nvSpPr>
        <p:spPr/>
        <p:txBody>
          <a:bodyPr/>
          <a:lstStyle/>
          <a:p>
            <a:fld id="{F133A610-AF2F-49A6-AF1A-CCD20B9DA203}" type="slidenum">
              <a:rPr lang="en-US" smtClean="0"/>
              <a:t>3</a:t>
            </a:fld>
            <a:endParaRPr lang="en-US"/>
          </a:p>
        </p:txBody>
      </p:sp>
    </p:spTree>
    <p:extLst>
      <p:ext uri="{BB962C8B-B14F-4D97-AF65-F5344CB8AC3E}">
        <p14:creationId xmlns:p14="http://schemas.microsoft.com/office/powerpoint/2010/main" val="2992869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300" dirty="0" smtClean="0"/>
              <a:t>Over the course of the past decade, thousands of non-profits have run successful giving days.  These are the best practices we will need to understand in order to run a successful giving day:</a:t>
            </a:r>
          </a:p>
          <a:p>
            <a:pPr marL="285750" indent="-285750">
              <a:buFont typeface="Arial" panose="020B0604020202020204" pitchFamily="34" charset="0"/>
              <a:buChar char="•"/>
            </a:pPr>
            <a:r>
              <a:rPr lang="en-US" sz="1300" b="1" dirty="0" smtClean="0"/>
              <a:t>We Need to Plan Ahead</a:t>
            </a:r>
            <a:r>
              <a:rPr lang="en-US" sz="1300" b="0" baseline="0" dirty="0" smtClean="0"/>
              <a:t> - </a:t>
            </a:r>
            <a:r>
              <a:rPr lang="en-US" sz="1300" dirty="0" smtClean="0"/>
              <a:t>Planning a successful giving day that reaches its goals takes some time and effort.  I’ve put together two tools to help with this;</a:t>
            </a:r>
            <a:r>
              <a:rPr lang="en-US" sz="1300" baseline="0" dirty="0" smtClean="0"/>
              <a:t> more on that in a minute.</a:t>
            </a:r>
          </a:p>
          <a:p>
            <a:pPr marL="285750" indent="-285750">
              <a:buFont typeface="Arial" panose="020B0604020202020204" pitchFamily="34" charset="0"/>
              <a:buChar char="•"/>
            </a:pPr>
            <a:r>
              <a:rPr lang="en-US" sz="1300" b="1" dirty="0" smtClean="0"/>
              <a:t>Be Transparent about What We are Doing</a:t>
            </a:r>
            <a:r>
              <a:rPr lang="en-US" sz="1300" b="0" baseline="0" dirty="0" smtClean="0"/>
              <a:t> - </a:t>
            </a:r>
            <a:r>
              <a:rPr lang="en-US" sz="1300" dirty="0" smtClean="0"/>
              <a:t>Giving days work, in part, because everyone in your donor and volunteer universes understand that you are fundraising to support your work.  Be proud of the fact that you are running a 24 fundraising campaign</a:t>
            </a:r>
            <a:r>
              <a:rPr lang="en-US" sz="1300" baseline="0" dirty="0" smtClean="0"/>
              <a:t> and promote it</a:t>
            </a:r>
            <a:endParaRPr lang="en-US" sz="1300" dirty="0" smtClean="0"/>
          </a:p>
          <a:p>
            <a:pPr marL="285750" indent="-285750">
              <a:buFont typeface="Arial" panose="020B0604020202020204" pitchFamily="34" charset="0"/>
              <a:buChar char="•"/>
            </a:pPr>
            <a:r>
              <a:rPr lang="en-US" sz="1300" b="1" dirty="0" smtClean="0"/>
              <a:t>Create a Name and Case for Support for Your Giving Day</a:t>
            </a:r>
            <a:r>
              <a:rPr lang="en-US" sz="1300" b="0" baseline="0" dirty="0" smtClean="0"/>
              <a:t> - </a:t>
            </a:r>
            <a:r>
              <a:rPr lang="en-US" sz="1300" dirty="0" smtClean="0"/>
              <a:t>The most successful organizations </a:t>
            </a:r>
            <a:r>
              <a:rPr lang="en-US" sz="1300" dirty="0" smtClean="0">
                <a:hlinkClick r:id="rId3"/>
              </a:rPr>
              <a:t>create a brand</a:t>
            </a:r>
            <a:r>
              <a:rPr lang="en-US" sz="1300" dirty="0" smtClean="0"/>
              <a:t> around their giving days to make it easier to spread the word, and to convince more donors to give. So</a:t>
            </a:r>
            <a:r>
              <a:rPr lang="en-US" sz="1300" baseline="0" dirty="0" smtClean="0"/>
              <a:t> h</a:t>
            </a:r>
            <a:r>
              <a:rPr lang="en-US" sz="1300" dirty="0" smtClean="0"/>
              <a:t>ere</a:t>
            </a:r>
            <a:r>
              <a:rPr lang="en-US" sz="1300" baseline="0" dirty="0" smtClean="0"/>
              <a:t> are some key messages for our branding…</a:t>
            </a:r>
            <a:endParaRPr lang="en-US" sz="1400" dirty="0" smtClean="0"/>
          </a:p>
          <a:p>
            <a:endParaRPr lang="en-US" dirty="0"/>
          </a:p>
        </p:txBody>
      </p:sp>
      <p:sp>
        <p:nvSpPr>
          <p:cNvPr id="4" name="Slide Number Placeholder 3"/>
          <p:cNvSpPr>
            <a:spLocks noGrp="1"/>
          </p:cNvSpPr>
          <p:nvPr>
            <p:ph type="sldNum" sz="quarter" idx="10"/>
          </p:nvPr>
        </p:nvSpPr>
        <p:spPr/>
        <p:txBody>
          <a:bodyPr/>
          <a:lstStyle/>
          <a:p>
            <a:fld id="{F133A610-AF2F-49A6-AF1A-CCD20B9DA203}" type="slidenum">
              <a:rPr lang="en-US" smtClean="0"/>
              <a:t>4</a:t>
            </a:fld>
            <a:endParaRPr lang="en-US"/>
          </a:p>
        </p:txBody>
      </p:sp>
    </p:spTree>
    <p:extLst>
      <p:ext uri="{BB962C8B-B14F-4D97-AF65-F5344CB8AC3E}">
        <p14:creationId xmlns:p14="http://schemas.microsoft.com/office/powerpoint/2010/main" val="4206287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Big Dig Day is being</a:t>
            </a:r>
            <a:r>
              <a:rPr lang="en-US" sz="1200" baseline="0" dirty="0" smtClean="0"/>
              <a:t> held on </a:t>
            </a:r>
            <a:r>
              <a:rPr lang="en-US" sz="1200" dirty="0" smtClean="0"/>
              <a:t>June 5 in recognition of World Environment Day;</a:t>
            </a:r>
            <a:r>
              <a:rPr lang="en-US" sz="1200" baseline="0" dirty="0" smtClean="0"/>
              <a:t> which</a:t>
            </a:r>
            <a:r>
              <a:rPr lang="en-US" sz="1200" kern="1200" dirty="0" smtClean="0">
                <a:solidFill>
                  <a:schemeClr val="tx1"/>
                </a:solidFill>
                <a:effectLst/>
                <a:latin typeface="+mn-lt"/>
                <a:ea typeface="+mn-ea"/>
                <a:cs typeface="+mn-cs"/>
              </a:rPr>
              <a:t> aims to deepen awareness of the need to preserve and enhance the environment. </a:t>
            </a:r>
            <a:r>
              <a:rPr lang="en-US" sz="1200" b="1" kern="120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By donating </a:t>
            </a:r>
            <a:r>
              <a:rPr lang="en-US" sz="1200" kern="1200" dirty="0" smtClean="0">
                <a:solidFill>
                  <a:schemeClr val="tx1"/>
                </a:solidFill>
                <a:effectLst/>
                <a:latin typeface="+mn-lt"/>
                <a:ea typeface="+mn-ea"/>
                <a:cs typeface="+mn-cs"/>
              </a:rPr>
              <a:t>to UC ANR and </a:t>
            </a:r>
            <a:r>
              <a:rPr lang="en-US" sz="1200" kern="1200" dirty="0" smtClean="0">
                <a:solidFill>
                  <a:schemeClr val="tx1"/>
                </a:solidFill>
                <a:effectLst/>
                <a:latin typeface="+mn-lt"/>
                <a:ea typeface="+mn-ea"/>
                <a:cs typeface="+mn-cs"/>
              </a:rPr>
              <a:t>UC</a:t>
            </a:r>
            <a:r>
              <a:rPr lang="en-US" sz="1200" kern="1200" baseline="0" dirty="0" smtClean="0">
                <a:solidFill>
                  <a:schemeClr val="tx1"/>
                </a:solidFill>
                <a:effectLst/>
                <a:latin typeface="+mn-lt"/>
                <a:ea typeface="+mn-ea"/>
                <a:cs typeface="+mn-cs"/>
              </a:rPr>
              <a:t> Master Gardeners, </a:t>
            </a:r>
            <a:r>
              <a:rPr lang="en-US" sz="1200" kern="1200" baseline="0" dirty="0" smtClean="0">
                <a:solidFill>
                  <a:schemeClr val="tx1"/>
                </a:solidFill>
                <a:effectLst/>
                <a:latin typeface="+mn-lt"/>
                <a:ea typeface="+mn-ea"/>
                <a:cs typeface="+mn-cs"/>
              </a:rPr>
              <a:t>you</a:t>
            </a:r>
            <a:r>
              <a:rPr lang="en-US" sz="1200" kern="1200" dirty="0" smtClean="0">
                <a:solidFill>
                  <a:schemeClr val="tx1"/>
                </a:solidFill>
                <a:effectLst/>
                <a:latin typeface="+mn-lt"/>
                <a:ea typeface="+mn-ea"/>
                <a:cs typeface="+mn-cs"/>
              </a:rPr>
              <a:t> support programs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for a healthier California.</a:t>
            </a:r>
          </a:p>
          <a:p>
            <a:r>
              <a:rPr lang="en-US" sz="1200" dirty="0" smtClean="0"/>
              <a:t/>
            </a:r>
            <a:br>
              <a:rPr lang="en-US" sz="1200" dirty="0" smtClean="0"/>
            </a:br>
            <a:r>
              <a:rPr lang="en-US" sz="1200" dirty="0" smtClean="0"/>
              <a:t>“Dig in the earth, </a:t>
            </a:r>
            <a:br>
              <a:rPr lang="en-US" sz="1200" dirty="0" smtClean="0"/>
            </a:br>
            <a:r>
              <a:rPr lang="en-US" sz="1200" dirty="0" smtClean="0"/>
              <a:t>dig in your heart, </a:t>
            </a:r>
            <a:br>
              <a:rPr lang="en-US" sz="1200" dirty="0" smtClean="0"/>
            </a:br>
            <a:r>
              <a:rPr lang="en-US" sz="1200" dirty="0" smtClean="0"/>
              <a:t>dig in your wallet…</a:t>
            </a:r>
            <a:br>
              <a:rPr lang="en-US" sz="1200" dirty="0" smtClean="0"/>
            </a:br>
            <a:r>
              <a:rPr lang="en-US" sz="1200" dirty="0" smtClean="0"/>
              <a:t>to support the programs that you care about!”</a:t>
            </a:r>
            <a:br>
              <a:rPr lang="en-US" sz="1200" dirty="0" smtClean="0"/>
            </a:br>
            <a:r>
              <a:rPr lang="en-US" sz="1200" dirty="0" smtClean="0"/>
              <a:t/>
            </a:r>
            <a:br>
              <a:rPr lang="en-US" sz="1200" dirty="0" smtClean="0"/>
            </a:br>
            <a:r>
              <a:rPr lang="en-US" sz="1200" dirty="0" smtClean="0"/>
              <a:t>#</a:t>
            </a:r>
            <a:r>
              <a:rPr lang="en-US" sz="1200" dirty="0" err="1" smtClean="0"/>
              <a:t>DigDeep</a:t>
            </a:r>
            <a:endParaRPr lang="en-US" dirty="0" smtClean="0"/>
          </a:p>
          <a:p>
            <a:endParaRPr lang="en-US" dirty="0"/>
          </a:p>
        </p:txBody>
      </p:sp>
      <p:sp>
        <p:nvSpPr>
          <p:cNvPr id="4" name="Slide Number Placeholder 3"/>
          <p:cNvSpPr>
            <a:spLocks noGrp="1"/>
          </p:cNvSpPr>
          <p:nvPr>
            <p:ph type="sldNum" sz="quarter" idx="10"/>
          </p:nvPr>
        </p:nvSpPr>
        <p:spPr/>
        <p:txBody>
          <a:bodyPr/>
          <a:lstStyle/>
          <a:p>
            <a:fld id="{F133A610-AF2F-49A6-AF1A-CCD20B9DA203}" type="slidenum">
              <a:rPr lang="en-US" smtClean="0"/>
              <a:t>5</a:t>
            </a:fld>
            <a:endParaRPr lang="en-US"/>
          </a:p>
        </p:txBody>
      </p:sp>
    </p:spTree>
    <p:extLst>
      <p:ext uri="{BB962C8B-B14F-4D97-AF65-F5344CB8AC3E}">
        <p14:creationId xmlns:p14="http://schemas.microsoft.com/office/powerpoint/2010/main" val="2618109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Big Dig Day is being</a:t>
            </a:r>
            <a:r>
              <a:rPr lang="en-US" sz="1200" baseline="0" dirty="0" smtClean="0"/>
              <a:t> held on </a:t>
            </a:r>
            <a:r>
              <a:rPr lang="en-US" sz="1200" dirty="0" smtClean="0"/>
              <a:t>June 5 in recognition of World Environment Day;</a:t>
            </a:r>
            <a:r>
              <a:rPr lang="en-US" sz="1200" baseline="0" dirty="0" smtClean="0"/>
              <a:t> which</a:t>
            </a:r>
            <a:r>
              <a:rPr lang="en-US" sz="1200" kern="1200" dirty="0" smtClean="0">
                <a:solidFill>
                  <a:schemeClr val="tx1"/>
                </a:solidFill>
                <a:effectLst/>
                <a:latin typeface="+mn-lt"/>
                <a:ea typeface="+mn-ea"/>
                <a:cs typeface="+mn-cs"/>
              </a:rPr>
              <a:t> aims to deepen awareness of the need to preserve and enhance the environment. </a:t>
            </a:r>
            <a:r>
              <a:rPr lang="en-US" sz="1200" b="1" kern="120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By donating </a:t>
            </a:r>
            <a:r>
              <a:rPr lang="en-US" sz="1200" kern="1200" dirty="0" smtClean="0">
                <a:solidFill>
                  <a:schemeClr val="tx1"/>
                </a:solidFill>
                <a:effectLst/>
                <a:latin typeface="+mn-lt"/>
                <a:ea typeface="+mn-ea"/>
                <a:cs typeface="+mn-cs"/>
              </a:rPr>
              <a:t>to UC ANR and California</a:t>
            </a:r>
            <a:r>
              <a:rPr lang="en-US" sz="1200" kern="1200" baseline="0" dirty="0" smtClean="0">
                <a:solidFill>
                  <a:schemeClr val="tx1"/>
                </a:solidFill>
                <a:effectLst/>
                <a:latin typeface="+mn-lt"/>
                <a:ea typeface="+mn-ea"/>
                <a:cs typeface="+mn-cs"/>
              </a:rPr>
              <a:t> 4-H, you</a:t>
            </a:r>
            <a:r>
              <a:rPr lang="en-US" sz="1200" kern="1200" dirty="0" smtClean="0">
                <a:solidFill>
                  <a:schemeClr val="tx1"/>
                </a:solidFill>
                <a:effectLst/>
                <a:latin typeface="+mn-lt"/>
                <a:ea typeface="+mn-ea"/>
                <a:cs typeface="+mn-cs"/>
              </a:rPr>
              <a:t> support programs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for a healthier California.</a:t>
            </a:r>
          </a:p>
          <a:p>
            <a:r>
              <a:rPr lang="en-US" sz="1200" dirty="0" smtClean="0"/>
              <a:t/>
            </a:r>
            <a:br>
              <a:rPr lang="en-US" sz="1200" dirty="0" smtClean="0"/>
            </a:br>
            <a:r>
              <a:rPr lang="en-US" sz="1200" dirty="0" smtClean="0"/>
              <a:t>“Dig in the earth, </a:t>
            </a:r>
            <a:br>
              <a:rPr lang="en-US" sz="1200" dirty="0" smtClean="0"/>
            </a:br>
            <a:r>
              <a:rPr lang="en-US" sz="1200" dirty="0" smtClean="0"/>
              <a:t>dig in your heart, </a:t>
            </a:r>
            <a:br>
              <a:rPr lang="en-US" sz="1200" dirty="0" smtClean="0"/>
            </a:br>
            <a:r>
              <a:rPr lang="en-US" sz="1200" dirty="0" smtClean="0"/>
              <a:t>dig in your wallet…</a:t>
            </a:r>
            <a:br>
              <a:rPr lang="en-US" sz="1200" dirty="0" smtClean="0"/>
            </a:br>
            <a:r>
              <a:rPr lang="en-US" sz="1200" dirty="0" smtClean="0"/>
              <a:t>to support the programs that you care about!”</a:t>
            </a:r>
            <a:br>
              <a:rPr lang="en-US" sz="1200" dirty="0" smtClean="0"/>
            </a:br>
            <a:r>
              <a:rPr lang="en-US" sz="1200" dirty="0" smtClean="0"/>
              <a:t/>
            </a:r>
            <a:br>
              <a:rPr lang="en-US" sz="1200" dirty="0" smtClean="0"/>
            </a:br>
            <a:r>
              <a:rPr lang="en-US" sz="1200" dirty="0" smtClean="0"/>
              <a:t>#</a:t>
            </a:r>
            <a:r>
              <a:rPr lang="en-US" sz="1200" dirty="0" err="1" smtClean="0"/>
              <a:t>DigDeep</a:t>
            </a:r>
            <a:endParaRPr lang="en-US" dirty="0" smtClean="0"/>
          </a:p>
          <a:p>
            <a:endParaRPr lang="en-US" dirty="0"/>
          </a:p>
        </p:txBody>
      </p:sp>
      <p:sp>
        <p:nvSpPr>
          <p:cNvPr id="4" name="Slide Number Placeholder 3"/>
          <p:cNvSpPr>
            <a:spLocks noGrp="1"/>
          </p:cNvSpPr>
          <p:nvPr>
            <p:ph type="sldNum" sz="quarter" idx="10"/>
          </p:nvPr>
        </p:nvSpPr>
        <p:spPr/>
        <p:txBody>
          <a:bodyPr/>
          <a:lstStyle/>
          <a:p>
            <a:fld id="{F133A610-AF2F-49A6-AF1A-CCD20B9DA203}" type="slidenum">
              <a:rPr lang="en-US" smtClean="0"/>
              <a:t>6</a:t>
            </a:fld>
            <a:endParaRPr lang="en-US"/>
          </a:p>
        </p:txBody>
      </p:sp>
    </p:spTree>
    <p:extLst>
      <p:ext uri="{BB962C8B-B14F-4D97-AF65-F5344CB8AC3E}">
        <p14:creationId xmlns:p14="http://schemas.microsoft.com/office/powerpoint/2010/main" val="3632484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Earlier</a:t>
            </a:r>
            <a:r>
              <a:rPr lang="en-US" sz="1200" baseline="0" dirty="0" smtClean="0"/>
              <a:t> I mentioned two tools I’ve created to help with the plans for your campaign: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8</a:t>
            </a:r>
            <a:r>
              <a:rPr lang="en-US" sz="1200" baseline="0" dirty="0" smtClean="0"/>
              <a:t> Week Planning Guide—which offers a complete overview of building a tailored and personalized campaign from scratch. If you’re feeling confident and ready to create a campaign, this is </a:t>
            </a:r>
            <a:r>
              <a:rPr lang="en-US" sz="1200" baseline="0" dirty="0" smtClean="0"/>
              <a:t>the step by step </a:t>
            </a:r>
            <a:r>
              <a:rPr lang="en-US" sz="1200" baseline="0" dirty="0" smtClean="0"/>
              <a:t>tool to help guide you.</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Campaign In A Box, which is really very similar to a social media toolkit or editorial calendar. It’s essentially a calendar that tells you when to post and what to say. There will also be a logo and branding materials available. This will be available April 15—and I will push it out via Collaborative Tools, so please keep an eye open!</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F133A610-AF2F-49A6-AF1A-CCD20B9DA203}" type="slidenum">
              <a:rPr lang="en-US" smtClean="0"/>
              <a:t>7</a:t>
            </a:fld>
            <a:endParaRPr lang="en-US"/>
          </a:p>
        </p:txBody>
      </p:sp>
    </p:spTree>
    <p:extLst>
      <p:ext uri="{BB962C8B-B14F-4D97-AF65-F5344CB8AC3E}">
        <p14:creationId xmlns:p14="http://schemas.microsoft.com/office/powerpoint/2010/main" val="3249313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smtClean="0"/>
              <a:t>There are many different activities you could carry out to help you build buzz and solicit donations on a giving day.  And this</a:t>
            </a:r>
            <a:r>
              <a:rPr lang="en-US" sz="1300" baseline="0" dirty="0" smtClean="0"/>
              <a:t> is where your help is so critical! </a:t>
            </a:r>
            <a:r>
              <a:rPr lang="en-US" sz="1300" dirty="0" smtClean="0"/>
              <a:t>Here are some of what we’ll focus on:</a:t>
            </a:r>
          </a:p>
          <a:p>
            <a:pPr defTabSz="966612">
              <a:defRPr/>
            </a:pPr>
            <a:r>
              <a:rPr lang="en-US" sz="1300" b="1" dirty="0" smtClean="0"/>
              <a:t>Social Media</a:t>
            </a:r>
            <a:r>
              <a:rPr lang="en-US" sz="1300" dirty="0" smtClean="0"/>
              <a:t> – We</a:t>
            </a:r>
            <a:r>
              <a:rPr lang="en-US" sz="1300" baseline="0" dirty="0" smtClean="0"/>
              <a:t> need you to follow UC ANR and </a:t>
            </a:r>
            <a:r>
              <a:rPr lang="en-US" sz="1300" baseline="0" dirty="0" smtClean="0"/>
              <a:t>UC Master </a:t>
            </a:r>
            <a:r>
              <a:rPr lang="en-US" sz="1300" baseline="0" dirty="0" err="1" smtClean="0"/>
              <a:t>Gadener</a:t>
            </a:r>
            <a:r>
              <a:rPr lang="en-US" sz="1300" baseline="0" dirty="0" smtClean="0"/>
              <a:t> pages </a:t>
            </a:r>
            <a:r>
              <a:rPr lang="en-US" sz="1300" baseline="0" dirty="0" smtClean="0"/>
              <a:t>on all social media channels, and LIKE and SHARE posts. </a:t>
            </a:r>
            <a:r>
              <a:rPr lang="en-US" sz="1300" dirty="0" smtClean="0"/>
              <a:t>Constant reminders about our giving day,</a:t>
            </a:r>
            <a:r>
              <a:rPr lang="en-US" sz="1300" baseline="0" dirty="0" smtClean="0"/>
              <a:t> highlighting programs, success stories, giving updates, etc. </a:t>
            </a:r>
            <a:r>
              <a:rPr lang="en-US" sz="1300" b="1" baseline="0" dirty="0" smtClean="0"/>
              <a:t>Use your greatest advantage—the volunteers! </a:t>
            </a:r>
            <a:r>
              <a:rPr lang="en-US" sz="1300" b="0" baseline="0" dirty="0" smtClean="0"/>
              <a:t>Put their social media minds to work.</a:t>
            </a:r>
          </a:p>
          <a:p>
            <a:pPr defTabSz="966612">
              <a:defRPr/>
            </a:pPr>
            <a:r>
              <a:rPr lang="en-US" sz="1300" b="1" dirty="0" smtClean="0"/>
              <a:t>Emails</a:t>
            </a:r>
            <a:r>
              <a:rPr lang="en-US" sz="1300" dirty="0" smtClean="0"/>
              <a:t> – Blasts before and on our giving day</a:t>
            </a:r>
          </a:p>
          <a:p>
            <a:pPr marL="0" marR="0" lvl="0" indent="0" algn="l" defTabSz="966612" rtl="0" eaLnBrk="1" fontAlgn="auto" latinLnBrk="0" hangingPunct="1">
              <a:lnSpc>
                <a:spcPct val="100000"/>
              </a:lnSpc>
              <a:spcBef>
                <a:spcPts val="0"/>
              </a:spcBef>
              <a:spcAft>
                <a:spcPts val="0"/>
              </a:spcAft>
              <a:buClrTx/>
              <a:buSzTx/>
              <a:buFontTx/>
              <a:buNone/>
              <a:tabLst/>
              <a:defRPr/>
            </a:pPr>
            <a:r>
              <a:rPr lang="en-US" sz="1300" b="1" dirty="0" smtClean="0"/>
              <a:t>Incentives</a:t>
            </a:r>
            <a:r>
              <a:rPr lang="en-US" sz="1300" dirty="0" smtClean="0"/>
              <a:t> – Prize challenges set around goals (Sponsorships,</a:t>
            </a:r>
            <a:r>
              <a:rPr lang="en-US" sz="1300" baseline="0" dirty="0" smtClean="0"/>
              <a:t> </a:t>
            </a:r>
            <a:r>
              <a:rPr lang="en-US" sz="1300" dirty="0" smtClean="0"/>
              <a:t># of new donors,</a:t>
            </a:r>
            <a:r>
              <a:rPr lang="en-US" sz="1300" baseline="0" dirty="0" smtClean="0"/>
              <a:t> </a:t>
            </a:r>
            <a:r>
              <a:rPr lang="en-US" sz="1300" dirty="0" smtClean="0"/>
              <a:t>$ raised, etc.)</a:t>
            </a:r>
            <a:endParaRPr lang="en-US" sz="1300" b="1" dirty="0" smtClean="0"/>
          </a:p>
          <a:p>
            <a:pPr defTabSz="966612">
              <a:defRPr/>
            </a:pPr>
            <a:endParaRPr lang="en-US" sz="1300" dirty="0" smtClean="0"/>
          </a:p>
          <a:p>
            <a:pPr defTabSz="966612">
              <a:defRPr/>
            </a:pPr>
            <a:r>
              <a:rPr lang="en-US" sz="1300" dirty="0" smtClean="0"/>
              <a:t>Others:</a:t>
            </a:r>
          </a:p>
          <a:p>
            <a:pPr defTabSz="966612">
              <a:defRPr/>
            </a:pPr>
            <a:r>
              <a:rPr lang="en-US" sz="1300" b="1" dirty="0" smtClean="0"/>
              <a:t>Letters</a:t>
            </a:r>
            <a:r>
              <a:rPr lang="en-US" sz="1300" dirty="0" smtClean="0"/>
              <a:t> – Snail mail letters that arrive in the 1-3 days before your big day</a:t>
            </a:r>
          </a:p>
          <a:p>
            <a:pPr lvl="0"/>
            <a:r>
              <a:rPr lang="en-US" sz="1300" b="1" dirty="0" smtClean="0"/>
              <a:t>Events</a:t>
            </a:r>
            <a:r>
              <a:rPr lang="en-US" sz="1300" dirty="0" smtClean="0"/>
              <a:t> – Giving day breakfasts, lunches, and rallies</a:t>
            </a:r>
          </a:p>
          <a:p>
            <a:pPr lvl="0"/>
            <a:r>
              <a:rPr lang="en-US" sz="1300" b="1" dirty="0" smtClean="0"/>
              <a:t>Phone Calls</a:t>
            </a:r>
            <a:r>
              <a:rPr lang="en-US" sz="1300" dirty="0" smtClean="0"/>
              <a:t> – Asking people to donate during the day</a:t>
            </a:r>
          </a:p>
          <a:p>
            <a:pPr lvl="0"/>
            <a:r>
              <a:rPr lang="en-US" sz="1300" b="1" dirty="0" smtClean="0"/>
              <a:t>Meetings</a:t>
            </a:r>
            <a:r>
              <a:rPr lang="en-US" sz="1300" dirty="0" smtClean="0"/>
              <a:t> – Consider having small group meetings for your affinity groups and other fundraising groups on your giving day schedule</a:t>
            </a:r>
          </a:p>
          <a:p>
            <a:pPr lvl="0"/>
            <a:r>
              <a:rPr lang="en-US" sz="1300" b="1" dirty="0" smtClean="0"/>
              <a:t>PR</a:t>
            </a:r>
            <a:r>
              <a:rPr lang="en-US" sz="1300" dirty="0" smtClean="0"/>
              <a:t> – Sending out press releases, doing interviews on talk radio, etc.</a:t>
            </a:r>
          </a:p>
          <a:p>
            <a:r>
              <a:rPr lang="en-US" sz="1300" dirty="0" smtClean="0"/>
              <a:t>The more activity you carry out on your giving day the better.  Remember – your goal is to make sure that everyone in your network is donating as part of your day, as well as talking about the day and helping you spread the word.  Your entire team should be involved in helping to build buzz and excitement for your big day, in addition to making asks through social media, the phone, in-person meetings and more.</a:t>
            </a:r>
          </a:p>
          <a:p>
            <a:endParaRPr lang="en-US" dirty="0"/>
          </a:p>
        </p:txBody>
      </p:sp>
      <p:sp>
        <p:nvSpPr>
          <p:cNvPr id="4" name="Slide Number Placeholder 3"/>
          <p:cNvSpPr>
            <a:spLocks noGrp="1"/>
          </p:cNvSpPr>
          <p:nvPr>
            <p:ph type="sldNum" sz="quarter" idx="10"/>
          </p:nvPr>
        </p:nvSpPr>
        <p:spPr/>
        <p:txBody>
          <a:bodyPr/>
          <a:lstStyle/>
          <a:p>
            <a:fld id="{F133A610-AF2F-49A6-AF1A-CCD20B9DA203}" type="slidenum">
              <a:rPr lang="en-US" smtClean="0"/>
              <a:t>8</a:t>
            </a:fld>
            <a:endParaRPr lang="en-US"/>
          </a:p>
        </p:txBody>
      </p:sp>
    </p:spTree>
    <p:extLst>
      <p:ext uri="{BB962C8B-B14F-4D97-AF65-F5344CB8AC3E}">
        <p14:creationId xmlns:p14="http://schemas.microsoft.com/office/powerpoint/2010/main" val="3704655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smtClean="0"/>
              <a:t>A few more fundamentals</a:t>
            </a:r>
            <a:r>
              <a:rPr lang="en-US" sz="1300" b="1" baseline="0" dirty="0" smtClean="0"/>
              <a:t> to keep in mind</a:t>
            </a:r>
            <a:endParaRPr lang="en-US" sz="1300" b="1" dirty="0" smtClean="0"/>
          </a:p>
          <a:p>
            <a:r>
              <a:rPr lang="en-US" sz="1300" dirty="0" smtClean="0"/>
              <a:t>Set clear</a:t>
            </a:r>
            <a:r>
              <a:rPr lang="en-US" sz="1300" baseline="0" dirty="0" smtClean="0"/>
              <a:t> </a:t>
            </a:r>
            <a:r>
              <a:rPr lang="en-US" sz="1300" dirty="0" smtClean="0"/>
              <a:t>goals so that everyone on your team (including your donors) is on the same page when it comes to the days’ activities.  And be specific.</a:t>
            </a:r>
          </a:p>
          <a:p>
            <a:r>
              <a:rPr lang="en-US" sz="1300" b="1" dirty="0" smtClean="0"/>
              <a:t>Giving Days are not a “Set It and Forget It” Fundraising Tactic</a:t>
            </a:r>
            <a:endParaRPr lang="en-US" sz="1300" dirty="0" smtClean="0"/>
          </a:p>
          <a:p>
            <a:r>
              <a:rPr lang="en-US" sz="1300" dirty="0" smtClean="0"/>
              <a:t>Successful giving days require constant activity for the entire day. That means plan ahead for</a:t>
            </a:r>
            <a:r>
              <a:rPr lang="en-US" sz="1300" baseline="0" dirty="0" smtClean="0"/>
              <a:t> </a:t>
            </a:r>
            <a:r>
              <a:rPr lang="en-US" sz="1300" dirty="0" smtClean="0"/>
              <a:t>your giving day--schedule posts and emails,-- but also stay active</a:t>
            </a:r>
            <a:r>
              <a:rPr lang="en-US" sz="1300" baseline="0" dirty="0" smtClean="0"/>
              <a:t> on the day—which could include</a:t>
            </a:r>
            <a:r>
              <a:rPr lang="en-US" sz="1300" dirty="0" smtClean="0"/>
              <a:t> phone calls to</a:t>
            </a:r>
            <a:r>
              <a:rPr lang="en-US" sz="1300" baseline="0" dirty="0" smtClean="0"/>
              <a:t> thank donors, posting</a:t>
            </a:r>
            <a:r>
              <a:rPr lang="en-US" sz="1300" dirty="0" smtClean="0"/>
              <a:t> online videos, progress</a:t>
            </a:r>
            <a:r>
              <a:rPr lang="en-US" sz="1300" baseline="0" dirty="0" smtClean="0"/>
              <a:t> updates on </a:t>
            </a:r>
            <a:r>
              <a:rPr lang="en-US" sz="1300" dirty="0" smtClean="0"/>
              <a:t>social media… for the entire day.</a:t>
            </a:r>
          </a:p>
          <a:p>
            <a:r>
              <a:rPr lang="en-US" sz="1300" b="1" dirty="0" smtClean="0"/>
              <a:t>You Need a Team!</a:t>
            </a:r>
            <a:endParaRPr lang="en-US" sz="1300" dirty="0" smtClean="0"/>
          </a:p>
          <a:p>
            <a:r>
              <a:rPr lang="en-US" sz="1300" dirty="0" smtClean="0"/>
              <a:t>In addition to our development staff, you’ll want to get your program staff involved in your fundraising efforts if you want to have the most successful giving day possible.</a:t>
            </a:r>
          </a:p>
          <a:p>
            <a:r>
              <a:rPr lang="en-US" sz="1300" dirty="0" smtClean="0"/>
              <a:t>I also recommend you put together a “giving day committee” composed of some of your most dedicated volunteers, donors, etc.  This committee should be responsible for helping your team spread the word about your big day by being active on social media, sending out e-mails, attending events (if you have them) and of course, making a donation to support your giving day campaign.</a:t>
            </a:r>
          </a:p>
          <a:p>
            <a:endParaRPr lang="en-US" dirty="0"/>
          </a:p>
        </p:txBody>
      </p:sp>
      <p:sp>
        <p:nvSpPr>
          <p:cNvPr id="4" name="Slide Number Placeholder 3"/>
          <p:cNvSpPr>
            <a:spLocks noGrp="1"/>
          </p:cNvSpPr>
          <p:nvPr>
            <p:ph type="sldNum" sz="quarter" idx="10"/>
          </p:nvPr>
        </p:nvSpPr>
        <p:spPr/>
        <p:txBody>
          <a:bodyPr/>
          <a:lstStyle/>
          <a:p>
            <a:fld id="{F133A610-AF2F-49A6-AF1A-CCD20B9DA203}" type="slidenum">
              <a:rPr lang="en-US" smtClean="0"/>
              <a:t>9</a:t>
            </a:fld>
            <a:endParaRPr lang="en-US"/>
          </a:p>
        </p:txBody>
      </p:sp>
    </p:spTree>
    <p:extLst>
      <p:ext uri="{BB962C8B-B14F-4D97-AF65-F5344CB8AC3E}">
        <p14:creationId xmlns:p14="http://schemas.microsoft.com/office/powerpoint/2010/main" val="3994663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735504-276D-47A3-9FF0-01EDE7DFFE5C}" type="datetimeFigureOut">
              <a:rPr lang="en-US" smtClean="0"/>
              <a:t>4/14/2019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BFD3E5-9A77-45D0-BFEC-DEE68E4D0505}" type="slidenum">
              <a:rPr lang="en-US" smtClean="0"/>
              <a:t>‹#›</a:t>
            </a:fld>
            <a:endParaRPr lang="en-US"/>
          </a:p>
        </p:txBody>
      </p:sp>
    </p:spTree>
    <p:extLst>
      <p:ext uri="{BB962C8B-B14F-4D97-AF65-F5344CB8AC3E}">
        <p14:creationId xmlns:p14="http://schemas.microsoft.com/office/powerpoint/2010/main" val="2748101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735504-276D-47A3-9FF0-01EDE7DFFE5C}" type="datetimeFigureOut">
              <a:rPr lang="en-US" smtClean="0"/>
              <a:t>4/14/2019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BFD3E5-9A77-45D0-BFEC-DEE68E4D0505}" type="slidenum">
              <a:rPr lang="en-US" smtClean="0"/>
              <a:t>‹#›</a:t>
            </a:fld>
            <a:endParaRPr lang="en-US"/>
          </a:p>
        </p:txBody>
      </p:sp>
    </p:spTree>
    <p:extLst>
      <p:ext uri="{BB962C8B-B14F-4D97-AF65-F5344CB8AC3E}">
        <p14:creationId xmlns:p14="http://schemas.microsoft.com/office/powerpoint/2010/main" val="4010737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735504-276D-47A3-9FF0-01EDE7DFFE5C}" type="datetimeFigureOut">
              <a:rPr lang="en-US" smtClean="0"/>
              <a:t>4/14/2019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BFD3E5-9A77-45D0-BFEC-DEE68E4D0505}" type="slidenum">
              <a:rPr lang="en-US" smtClean="0"/>
              <a:t>‹#›</a:t>
            </a:fld>
            <a:endParaRPr lang="en-US"/>
          </a:p>
        </p:txBody>
      </p:sp>
    </p:spTree>
    <p:extLst>
      <p:ext uri="{BB962C8B-B14F-4D97-AF65-F5344CB8AC3E}">
        <p14:creationId xmlns:p14="http://schemas.microsoft.com/office/powerpoint/2010/main" val="3275328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735504-276D-47A3-9FF0-01EDE7DFFE5C}" type="datetimeFigureOut">
              <a:rPr lang="en-US" smtClean="0"/>
              <a:t>4/14/2019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BFD3E5-9A77-45D0-BFEC-DEE68E4D0505}" type="slidenum">
              <a:rPr lang="en-US" smtClean="0"/>
              <a:t>‹#›</a:t>
            </a:fld>
            <a:endParaRPr lang="en-US"/>
          </a:p>
        </p:txBody>
      </p:sp>
    </p:spTree>
    <p:extLst>
      <p:ext uri="{BB962C8B-B14F-4D97-AF65-F5344CB8AC3E}">
        <p14:creationId xmlns:p14="http://schemas.microsoft.com/office/powerpoint/2010/main" val="424895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2735504-276D-47A3-9FF0-01EDE7DFFE5C}" type="datetimeFigureOut">
              <a:rPr lang="en-US" smtClean="0"/>
              <a:t>4/14/2019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BFD3E5-9A77-45D0-BFEC-DEE68E4D0505}" type="slidenum">
              <a:rPr lang="en-US" smtClean="0"/>
              <a:t>‹#›</a:t>
            </a:fld>
            <a:endParaRPr lang="en-US"/>
          </a:p>
        </p:txBody>
      </p:sp>
    </p:spTree>
    <p:extLst>
      <p:ext uri="{BB962C8B-B14F-4D97-AF65-F5344CB8AC3E}">
        <p14:creationId xmlns:p14="http://schemas.microsoft.com/office/powerpoint/2010/main" val="4235929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735504-276D-47A3-9FF0-01EDE7DFFE5C}" type="datetimeFigureOut">
              <a:rPr lang="en-US" smtClean="0"/>
              <a:t>4/14/2019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BFD3E5-9A77-45D0-BFEC-DEE68E4D0505}" type="slidenum">
              <a:rPr lang="en-US" smtClean="0"/>
              <a:t>‹#›</a:t>
            </a:fld>
            <a:endParaRPr lang="en-US"/>
          </a:p>
        </p:txBody>
      </p:sp>
    </p:spTree>
    <p:extLst>
      <p:ext uri="{BB962C8B-B14F-4D97-AF65-F5344CB8AC3E}">
        <p14:creationId xmlns:p14="http://schemas.microsoft.com/office/powerpoint/2010/main" val="429051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735504-276D-47A3-9FF0-01EDE7DFFE5C}" type="datetimeFigureOut">
              <a:rPr lang="en-US" smtClean="0"/>
              <a:t>4/14/2019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BFD3E5-9A77-45D0-BFEC-DEE68E4D0505}" type="slidenum">
              <a:rPr lang="en-US" smtClean="0"/>
              <a:t>‹#›</a:t>
            </a:fld>
            <a:endParaRPr lang="en-US"/>
          </a:p>
        </p:txBody>
      </p:sp>
    </p:spTree>
    <p:extLst>
      <p:ext uri="{BB962C8B-B14F-4D97-AF65-F5344CB8AC3E}">
        <p14:creationId xmlns:p14="http://schemas.microsoft.com/office/powerpoint/2010/main" val="1237342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735504-276D-47A3-9FF0-01EDE7DFFE5C}" type="datetimeFigureOut">
              <a:rPr lang="en-US" smtClean="0"/>
              <a:t>4/14/2019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BFD3E5-9A77-45D0-BFEC-DEE68E4D0505}" type="slidenum">
              <a:rPr lang="en-US" smtClean="0"/>
              <a:t>‹#›</a:t>
            </a:fld>
            <a:endParaRPr lang="en-US"/>
          </a:p>
        </p:txBody>
      </p:sp>
    </p:spTree>
    <p:extLst>
      <p:ext uri="{BB962C8B-B14F-4D97-AF65-F5344CB8AC3E}">
        <p14:creationId xmlns:p14="http://schemas.microsoft.com/office/powerpoint/2010/main" val="549625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735504-276D-47A3-9FF0-01EDE7DFFE5C}" type="datetimeFigureOut">
              <a:rPr lang="en-US" smtClean="0"/>
              <a:t>4/14/2019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BFD3E5-9A77-45D0-BFEC-DEE68E4D0505}" type="slidenum">
              <a:rPr lang="en-US" smtClean="0"/>
              <a:t>‹#›</a:t>
            </a:fld>
            <a:endParaRPr lang="en-US"/>
          </a:p>
        </p:txBody>
      </p:sp>
    </p:spTree>
    <p:extLst>
      <p:ext uri="{BB962C8B-B14F-4D97-AF65-F5344CB8AC3E}">
        <p14:creationId xmlns:p14="http://schemas.microsoft.com/office/powerpoint/2010/main" val="1251642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2735504-276D-47A3-9FF0-01EDE7DFFE5C}" type="datetimeFigureOut">
              <a:rPr lang="en-US" smtClean="0"/>
              <a:t>4/14/2019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BFD3E5-9A77-45D0-BFEC-DEE68E4D0505}" type="slidenum">
              <a:rPr lang="en-US" smtClean="0"/>
              <a:t>‹#›</a:t>
            </a:fld>
            <a:endParaRPr lang="en-US"/>
          </a:p>
        </p:txBody>
      </p:sp>
    </p:spTree>
    <p:extLst>
      <p:ext uri="{BB962C8B-B14F-4D97-AF65-F5344CB8AC3E}">
        <p14:creationId xmlns:p14="http://schemas.microsoft.com/office/powerpoint/2010/main" val="3688835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2735504-276D-47A3-9FF0-01EDE7DFFE5C}" type="datetimeFigureOut">
              <a:rPr lang="en-US" smtClean="0"/>
              <a:t>4/14/2019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BFD3E5-9A77-45D0-BFEC-DEE68E4D0505}" type="slidenum">
              <a:rPr lang="en-US" smtClean="0"/>
              <a:t>‹#›</a:t>
            </a:fld>
            <a:endParaRPr lang="en-US"/>
          </a:p>
        </p:txBody>
      </p:sp>
    </p:spTree>
    <p:extLst>
      <p:ext uri="{BB962C8B-B14F-4D97-AF65-F5344CB8AC3E}">
        <p14:creationId xmlns:p14="http://schemas.microsoft.com/office/powerpoint/2010/main" val="2090516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735504-276D-47A3-9FF0-01EDE7DFFE5C}" type="datetimeFigureOut">
              <a:rPr lang="en-US" smtClean="0"/>
              <a:t>4/14/2019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BFD3E5-9A77-45D0-BFEC-DEE68E4D0505}" type="slidenum">
              <a:rPr lang="en-US" smtClean="0"/>
              <a:t>‹#›</a:t>
            </a:fld>
            <a:endParaRPr lang="en-US"/>
          </a:p>
        </p:txBody>
      </p:sp>
    </p:spTree>
    <p:extLst>
      <p:ext uri="{BB962C8B-B14F-4D97-AF65-F5344CB8AC3E}">
        <p14:creationId xmlns:p14="http://schemas.microsoft.com/office/powerpoint/2010/main" val="29871663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Big Dig Day: What’s the dirt?</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885244" y="1507119"/>
            <a:ext cx="8353777" cy="4948230"/>
          </a:xfrm>
        </p:spPr>
      </p:pic>
    </p:spTree>
    <p:extLst>
      <p:ext uri="{BB962C8B-B14F-4D97-AF65-F5344CB8AC3E}">
        <p14:creationId xmlns:p14="http://schemas.microsoft.com/office/powerpoint/2010/main" val="7180075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429067" cy="8283630"/>
          </a:xfrm>
          <a:prstGeom prst="rect">
            <a:avLst/>
          </a:prstGeom>
        </p:spPr>
      </p:pic>
      <p:sp>
        <p:nvSpPr>
          <p:cNvPr id="3" name="TextBox 2"/>
          <p:cNvSpPr txBox="1"/>
          <p:nvPr/>
        </p:nvSpPr>
        <p:spPr>
          <a:xfrm>
            <a:off x="4430888" y="507999"/>
            <a:ext cx="3567289" cy="1323439"/>
          </a:xfrm>
          <a:prstGeom prst="rect">
            <a:avLst/>
          </a:prstGeom>
          <a:noFill/>
        </p:spPr>
        <p:txBody>
          <a:bodyPr wrap="square" rtlCol="0">
            <a:spAutoFit/>
          </a:bodyPr>
          <a:lstStyle/>
          <a:p>
            <a:pPr algn="ctr"/>
            <a:r>
              <a:rPr lang="en-US" sz="8000" dirty="0" smtClean="0">
                <a:solidFill>
                  <a:schemeClr val="bg1"/>
                </a:solidFill>
                <a:latin typeface="+mj-lt"/>
              </a:rPr>
              <a:t>GOALS</a:t>
            </a:r>
            <a:endParaRPr lang="en-US" sz="8000" dirty="0">
              <a:solidFill>
                <a:schemeClr val="bg1"/>
              </a:solidFill>
              <a:latin typeface="+mj-lt"/>
            </a:endParaRPr>
          </a:p>
        </p:txBody>
      </p:sp>
    </p:spTree>
    <p:extLst>
      <p:ext uri="{BB962C8B-B14F-4D97-AF65-F5344CB8AC3E}">
        <p14:creationId xmlns:p14="http://schemas.microsoft.com/office/powerpoint/2010/main" val="27734809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#1</a:t>
            </a:r>
            <a:endParaRPr lang="en-US" dirty="0"/>
          </a:p>
        </p:txBody>
      </p:sp>
      <p:sp>
        <p:nvSpPr>
          <p:cNvPr id="3" name="Content Placeholder 2"/>
          <p:cNvSpPr>
            <a:spLocks noGrp="1"/>
          </p:cNvSpPr>
          <p:nvPr>
            <p:ph sz="half" idx="1"/>
          </p:nvPr>
        </p:nvSpPr>
        <p:spPr/>
        <p:txBody>
          <a:bodyPr>
            <a:normAutofit/>
          </a:bodyPr>
          <a:lstStyle/>
          <a:p>
            <a:pPr marL="0" indent="0">
              <a:buNone/>
            </a:pPr>
            <a:r>
              <a:rPr lang="en-US" sz="5400" dirty="0" smtClean="0"/>
              <a:t>County &amp; Program participation</a:t>
            </a:r>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948237" y="1520825"/>
            <a:ext cx="6507163" cy="4338108"/>
          </a:xfrm>
        </p:spPr>
      </p:pic>
    </p:spTree>
    <p:extLst>
      <p:ext uri="{BB962C8B-B14F-4D97-AF65-F5344CB8AC3E}">
        <p14:creationId xmlns:p14="http://schemas.microsoft.com/office/powerpoint/2010/main" val="15093854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#2</a:t>
            </a:r>
            <a:endParaRPr lang="en-US" dirty="0"/>
          </a:p>
        </p:txBody>
      </p:sp>
      <p:sp>
        <p:nvSpPr>
          <p:cNvPr id="3" name="Content Placeholder 2"/>
          <p:cNvSpPr>
            <a:spLocks noGrp="1"/>
          </p:cNvSpPr>
          <p:nvPr>
            <p:ph sz="half" idx="1"/>
          </p:nvPr>
        </p:nvSpPr>
        <p:spPr>
          <a:xfrm>
            <a:off x="838200" y="1825625"/>
            <a:ext cx="4004733" cy="4351338"/>
          </a:xfrm>
        </p:spPr>
        <p:txBody>
          <a:bodyPr/>
          <a:lstStyle/>
          <a:p>
            <a:pPr marL="0" indent="0" algn="ctr">
              <a:buNone/>
            </a:pPr>
            <a:r>
              <a:rPr lang="en-US" sz="7200" dirty="0" smtClean="0"/>
              <a:t>5</a:t>
            </a:r>
          </a:p>
          <a:p>
            <a:pPr marL="0" indent="0" algn="ctr">
              <a:buNone/>
            </a:pPr>
            <a:r>
              <a:rPr lang="en-US" sz="4400" dirty="0" smtClean="0"/>
              <a:t>(or more!)</a:t>
            </a:r>
          </a:p>
          <a:p>
            <a:pPr marL="0" indent="0" algn="ctr">
              <a:buNone/>
            </a:pPr>
            <a:r>
              <a:rPr lang="en-US" sz="6600" dirty="0" smtClean="0"/>
              <a:t>gifts </a:t>
            </a:r>
            <a:r>
              <a:rPr lang="en-US" sz="6600" dirty="0"/>
              <a:t>per County</a:t>
            </a:r>
          </a:p>
          <a:p>
            <a:endParaRPr lang="en-US" dirty="0"/>
          </a:p>
        </p:txBody>
      </p:sp>
      <p:pic>
        <p:nvPicPr>
          <p:cNvPr id="5" name="Content Placeholder 4"/>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t="27355" r="203" b="10732"/>
          <a:stretch/>
        </p:blipFill>
        <p:spPr>
          <a:xfrm>
            <a:off x="5495105" y="365126"/>
            <a:ext cx="6245339" cy="5811837"/>
          </a:xfrm>
        </p:spPr>
      </p:pic>
    </p:spTree>
    <p:extLst>
      <p:ext uri="{BB962C8B-B14F-4D97-AF65-F5344CB8AC3E}">
        <p14:creationId xmlns:p14="http://schemas.microsoft.com/office/powerpoint/2010/main" val="28583517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#3</a:t>
            </a:r>
            <a:endParaRPr lang="en-US" dirty="0"/>
          </a:p>
        </p:txBody>
      </p:sp>
      <p:sp>
        <p:nvSpPr>
          <p:cNvPr id="3" name="Content Placeholder 2"/>
          <p:cNvSpPr>
            <a:spLocks noGrp="1"/>
          </p:cNvSpPr>
          <p:nvPr>
            <p:ph sz="half" idx="1"/>
          </p:nvPr>
        </p:nvSpPr>
        <p:spPr/>
        <p:txBody>
          <a:bodyPr/>
          <a:lstStyle/>
          <a:p>
            <a:pPr marL="0" indent="0">
              <a:buNone/>
            </a:pPr>
            <a:r>
              <a:rPr lang="en-US" sz="6600" dirty="0" smtClean="0"/>
              <a:t>$50,000 </a:t>
            </a:r>
          </a:p>
          <a:p>
            <a:pPr marL="0" indent="0">
              <a:buNone/>
            </a:pPr>
            <a:r>
              <a:rPr lang="en-US" sz="4400" dirty="0" smtClean="0"/>
              <a:t>(or more!)</a:t>
            </a:r>
          </a:p>
          <a:p>
            <a:pPr marL="0" indent="0">
              <a:buNone/>
            </a:pPr>
            <a:r>
              <a:rPr lang="en-US" sz="6600" dirty="0" smtClean="0"/>
              <a:t>statewide</a:t>
            </a:r>
            <a:endParaRPr lang="en-US" sz="6600" dirty="0"/>
          </a:p>
          <a:p>
            <a:pPr marL="0" indent="0">
              <a:buNone/>
            </a:pPr>
            <a:endParaRPr lang="en-US" dirty="0"/>
          </a:p>
        </p:txBody>
      </p:sp>
      <p:pic>
        <p:nvPicPr>
          <p:cNvPr id="5" name="Content Placeholder 4"/>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19009" r="17156"/>
          <a:stretch/>
        </p:blipFill>
        <p:spPr>
          <a:xfrm>
            <a:off x="5582687" y="541866"/>
            <a:ext cx="5885372" cy="5407378"/>
          </a:xfrm>
        </p:spPr>
      </p:pic>
    </p:spTree>
    <p:extLst>
      <p:ext uri="{BB962C8B-B14F-4D97-AF65-F5344CB8AC3E}">
        <p14:creationId xmlns:p14="http://schemas.microsoft.com/office/powerpoint/2010/main" val="11632929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#4</a:t>
            </a:r>
            <a:endParaRPr lang="en-US" dirty="0"/>
          </a:p>
        </p:txBody>
      </p:sp>
      <p:sp>
        <p:nvSpPr>
          <p:cNvPr id="3" name="Content Placeholder 2"/>
          <p:cNvSpPr>
            <a:spLocks noGrp="1"/>
          </p:cNvSpPr>
          <p:nvPr>
            <p:ph sz="half" idx="1"/>
          </p:nvPr>
        </p:nvSpPr>
        <p:spPr/>
        <p:txBody>
          <a:bodyPr/>
          <a:lstStyle/>
          <a:p>
            <a:pPr marL="0" indent="0">
              <a:buNone/>
            </a:pPr>
            <a:r>
              <a:rPr lang="en-US" sz="4400" dirty="0" smtClean="0"/>
              <a:t>Counties/Programs </a:t>
            </a:r>
            <a:r>
              <a:rPr lang="en-US" sz="4400" dirty="0"/>
              <a:t>that </a:t>
            </a:r>
            <a:r>
              <a:rPr lang="en-US" sz="4400" dirty="0" smtClean="0"/>
              <a:t>secure your own Sponsorship…</a:t>
            </a:r>
          </a:p>
          <a:p>
            <a:pPr marL="0" indent="0">
              <a:buNone/>
            </a:pPr>
            <a:endParaRPr lang="en-US" sz="4400" dirty="0"/>
          </a:p>
          <a:p>
            <a:pPr marL="0" indent="0">
              <a:buNone/>
            </a:pPr>
            <a:r>
              <a:rPr lang="en-US" sz="4400" dirty="0"/>
              <a:t>w</a:t>
            </a:r>
            <a:r>
              <a:rPr lang="en-US" sz="4400" dirty="0" smtClean="0"/>
              <a:t>ill be “boosted” by UC ANR!</a:t>
            </a:r>
            <a:endParaRPr lang="en-US" sz="4400" dirty="0"/>
          </a:p>
          <a:p>
            <a:endParaRPr lang="en-US"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19800" y="1374071"/>
            <a:ext cx="5617817" cy="4037806"/>
          </a:xfrm>
        </p:spPr>
      </p:pic>
    </p:spTree>
    <p:extLst>
      <p:ext uri="{BB962C8B-B14F-4D97-AF65-F5344CB8AC3E}">
        <p14:creationId xmlns:p14="http://schemas.microsoft.com/office/powerpoint/2010/main" val="12025071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Incentive Prizes</a:t>
            </a:r>
            <a:endParaRPr lang="en-US" dirty="0"/>
          </a:p>
        </p:txBody>
      </p:sp>
      <p:pic>
        <p:nvPicPr>
          <p:cNvPr id="5" name="Content Placeholder 4"/>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l="39970" t="9160" r="4435"/>
          <a:stretch/>
        </p:blipFill>
        <p:spPr>
          <a:xfrm>
            <a:off x="666044" y="1825625"/>
            <a:ext cx="4526845" cy="4351338"/>
          </a:xfrm>
        </p:spPr>
      </p:pic>
      <p:sp>
        <p:nvSpPr>
          <p:cNvPr id="4" name="Content Placeholder 3"/>
          <p:cNvSpPr>
            <a:spLocks noGrp="1"/>
          </p:cNvSpPr>
          <p:nvPr>
            <p:ph sz="half" idx="2"/>
          </p:nvPr>
        </p:nvSpPr>
        <p:spPr>
          <a:xfrm>
            <a:off x="5328356" y="1825625"/>
            <a:ext cx="6025444" cy="4351338"/>
          </a:xfrm>
        </p:spPr>
        <p:txBody>
          <a:bodyPr>
            <a:normAutofit lnSpcReduction="10000"/>
          </a:bodyPr>
          <a:lstStyle/>
          <a:p>
            <a:pPr marL="0" indent="0">
              <a:buNone/>
            </a:pPr>
            <a:r>
              <a:rPr lang="en-US" b="1" dirty="0" smtClean="0"/>
              <a:t>SPONSORSHIP CHALLENGE</a:t>
            </a:r>
          </a:p>
          <a:p>
            <a:pPr marL="457200" lvl="1" indent="0">
              <a:buNone/>
            </a:pPr>
            <a:r>
              <a:rPr lang="en-US" dirty="0"/>
              <a:t>We'll </a:t>
            </a:r>
            <a:r>
              <a:rPr lang="en-US" dirty="0" smtClean="0"/>
              <a:t>award $250 </a:t>
            </a:r>
            <a:r>
              <a:rPr lang="en-US" dirty="0"/>
              <a:t>to </a:t>
            </a:r>
            <a:r>
              <a:rPr lang="en-US" dirty="0" smtClean="0"/>
              <a:t>the first 20 county/programs </a:t>
            </a:r>
            <a:r>
              <a:rPr lang="en-US" dirty="0"/>
              <a:t>that </a:t>
            </a:r>
            <a:r>
              <a:rPr lang="en-US" u="sng" dirty="0" smtClean="0"/>
              <a:t>secure your own sponsor gift of $500 or more</a:t>
            </a:r>
            <a:r>
              <a:rPr lang="en-US" dirty="0" smtClean="0"/>
              <a:t>.</a:t>
            </a:r>
          </a:p>
          <a:p>
            <a:pPr marL="0" indent="0">
              <a:buNone/>
            </a:pPr>
            <a:r>
              <a:rPr lang="en-US" b="1" dirty="0"/>
              <a:t>DONOR CHALLENGE</a:t>
            </a:r>
            <a:endParaRPr lang="en-US" dirty="0"/>
          </a:p>
          <a:p>
            <a:pPr marL="457200" lvl="1" indent="0">
              <a:buNone/>
            </a:pPr>
            <a:r>
              <a:rPr lang="en-US" dirty="0"/>
              <a:t>We'll award </a:t>
            </a:r>
            <a:r>
              <a:rPr lang="en-US" dirty="0" smtClean="0"/>
              <a:t>$500 </a:t>
            </a:r>
            <a:r>
              <a:rPr lang="en-US" dirty="0"/>
              <a:t>to the </a:t>
            </a:r>
            <a:r>
              <a:rPr lang="en-US" dirty="0" smtClean="0"/>
              <a:t>county/program </a:t>
            </a:r>
            <a:r>
              <a:rPr lang="en-US" dirty="0"/>
              <a:t>that has the </a:t>
            </a:r>
            <a:r>
              <a:rPr lang="en-US" u="sng" dirty="0"/>
              <a:t>greatest number of </a:t>
            </a:r>
            <a:r>
              <a:rPr lang="en-US" u="sng" dirty="0" smtClean="0"/>
              <a:t>NEW donors</a:t>
            </a:r>
            <a:r>
              <a:rPr lang="en-US" dirty="0" smtClean="0"/>
              <a:t>.</a:t>
            </a:r>
          </a:p>
          <a:p>
            <a:pPr marL="0" indent="0">
              <a:buNone/>
            </a:pPr>
            <a:r>
              <a:rPr lang="en-US" b="1" dirty="0" smtClean="0"/>
              <a:t>FUNDS </a:t>
            </a:r>
            <a:r>
              <a:rPr lang="en-US" b="1" dirty="0"/>
              <a:t>RAISED </a:t>
            </a:r>
            <a:r>
              <a:rPr lang="en-US" b="1" dirty="0" smtClean="0"/>
              <a:t>CHALLENGE</a:t>
            </a:r>
            <a:endParaRPr lang="en-US" dirty="0"/>
          </a:p>
          <a:p>
            <a:pPr marL="457200" lvl="1" indent="0">
              <a:buNone/>
            </a:pPr>
            <a:r>
              <a:rPr lang="en-US" dirty="0" smtClean="0"/>
              <a:t>50 </a:t>
            </a:r>
            <a:r>
              <a:rPr lang="en-US" dirty="0"/>
              <a:t>seed packets to </a:t>
            </a:r>
            <a:r>
              <a:rPr lang="en-US" dirty="0" smtClean="0"/>
              <a:t>each </a:t>
            </a:r>
            <a:r>
              <a:rPr lang="en-US" dirty="0"/>
              <a:t>county/program that generates </a:t>
            </a:r>
            <a:r>
              <a:rPr lang="en-US" u="sng" dirty="0" smtClean="0"/>
              <a:t>$500+ in </a:t>
            </a:r>
            <a:r>
              <a:rPr lang="en-US" u="sng" dirty="0"/>
              <a:t>donations </a:t>
            </a:r>
            <a:r>
              <a:rPr lang="en-US" dirty="0"/>
              <a:t>by 11:59 p.m</a:t>
            </a:r>
            <a:r>
              <a:rPr lang="en-US" dirty="0" smtClean="0"/>
              <a:t>.</a:t>
            </a:r>
          </a:p>
          <a:p>
            <a:endParaRPr lang="en-US" dirty="0"/>
          </a:p>
        </p:txBody>
      </p:sp>
    </p:spTree>
    <p:extLst>
      <p:ext uri="{BB962C8B-B14F-4D97-AF65-F5344CB8AC3E}">
        <p14:creationId xmlns:p14="http://schemas.microsoft.com/office/powerpoint/2010/main" val="28446213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28889"/>
            <a:ext cx="12192000" cy="8128000"/>
          </a:xfrm>
          <a:prstGeom prst="rect">
            <a:avLst/>
          </a:prstGeom>
        </p:spPr>
      </p:pic>
      <p:sp>
        <p:nvSpPr>
          <p:cNvPr id="3" name="TextBox 2"/>
          <p:cNvSpPr txBox="1"/>
          <p:nvPr/>
        </p:nvSpPr>
        <p:spPr>
          <a:xfrm>
            <a:off x="3696785" y="699911"/>
            <a:ext cx="4798429" cy="1323439"/>
          </a:xfrm>
          <a:prstGeom prst="rect">
            <a:avLst/>
          </a:prstGeom>
          <a:noFill/>
        </p:spPr>
        <p:txBody>
          <a:bodyPr wrap="none" rtlCol="0">
            <a:spAutoFit/>
          </a:bodyPr>
          <a:lstStyle/>
          <a:p>
            <a:pPr algn="ctr"/>
            <a:r>
              <a:rPr lang="en-US" sz="8000" dirty="0" smtClean="0">
                <a:solidFill>
                  <a:schemeClr val="bg1"/>
                </a:solidFill>
                <a:latin typeface="+mj-lt"/>
              </a:rPr>
              <a:t>Questions?</a:t>
            </a:r>
            <a:endParaRPr lang="en-US" sz="8000" dirty="0"/>
          </a:p>
        </p:txBody>
      </p:sp>
    </p:spTree>
    <p:extLst>
      <p:ext uri="{BB962C8B-B14F-4D97-AF65-F5344CB8AC3E}">
        <p14:creationId xmlns:p14="http://schemas.microsoft.com/office/powerpoint/2010/main" val="36991186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Thank you!</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195108" y="1426373"/>
            <a:ext cx="5801784" cy="4351338"/>
          </a:xfrm>
        </p:spPr>
      </p:pic>
      <p:sp>
        <p:nvSpPr>
          <p:cNvPr id="5" name="Text Box 2"/>
          <p:cNvSpPr txBox="1">
            <a:spLocks noChangeArrowheads="1"/>
          </p:cNvSpPr>
          <p:nvPr/>
        </p:nvSpPr>
        <p:spPr bwMode="auto">
          <a:xfrm>
            <a:off x="6722184" y="2685700"/>
            <a:ext cx="2200275" cy="1381125"/>
          </a:xfrm>
          <a:prstGeom prst="rect">
            <a:avLst/>
          </a:prstGeom>
          <a:noFill/>
          <a:ln w="9525">
            <a:noFill/>
            <a:miter lim="800000"/>
            <a:headEnd/>
            <a:tailEnd/>
          </a:ln>
        </p:spPr>
        <p:txBody>
          <a:bodyPr rot="0" vert="horz" wrap="square" lIns="91440" tIns="45720" rIns="91440" bIns="45720" anchor="t" anchorCtr="0">
            <a:noAutofit/>
          </a:bodyPr>
          <a:lstStyle>
            <a:defPPr>
              <a:defRPr lang="en-US"/>
            </a:defPPr>
            <a:lvl1pPr marR="0">
              <a:lnSpc>
                <a:spcPct val="107000"/>
              </a:lnSpc>
              <a:spcBef>
                <a:spcPts val="0"/>
              </a:spcBef>
              <a:spcAft>
                <a:spcPts val="800"/>
              </a:spcAft>
              <a:defRPr sz="8500">
                <a:ln w="9525" cap="rnd" cmpd="sng" algn="ctr">
                  <a:solidFill>
                    <a:srgbClr val="0070C0"/>
                  </a:solidFill>
                  <a:prstDash val="solid"/>
                  <a:bevel/>
                </a:ln>
                <a:solidFill>
                  <a:srgbClr val="00B0F0"/>
                </a:solidFill>
                <a:effectLst/>
                <a:latin typeface="Bodoni MT Black" panose="02070A03080606020203" pitchFamily="18" charset="0"/>
                <a:ea typeface="Calibri" panose="020F0502020204030204" pitchFamily="34" charset="0"/>
                <a:cs typeface="Times New Roman" panose="02020603050405020304" pitchFamily="18" charset="0"/>
              </a:defRPr>
            </a:lvl1pPr>
          </a:lstStyle>
          <a:p>
            <a:r>
              <a:rPr lang="en-US" dirty="0">
                <a:ln w="9525" cap="rnd" cmpd="sng" algn="ctr">
                  <a:solidFill>
                    <a:schemeClr val="accent4">
                      <a:lumMod val="50000"/>
                    </a:schemeClr>
                  </a:solidFill>
                  <a:prstDash val="solid"/>
                  <a:bevel/>
                </a:ln>
                <a:solidFill>
                  <a:schemeClr val="accent4">
                    <a:lumMod val="60000"/>
                    <a:lumOff val="40000"/>
                  </a:schemeClr>
                </a:solidFill>
              </a:rPr>
              <a:t>Big</a:t>
            </a:r>
          </a:p>
        </p:txBody>
      </p:sp>
      <p:sp>
        <p:nvSpPr>
          <p:cNvPr id="6" name="Text Box 2"/>
          <p:cNvSpPr txBox="1">
            <a:spLocks noChangeArrowheads="1"/>
          </p:cNvSpPr>
          <p:nvPr/>
        </p:nvSpPr>
        <p:spPr bwMode="auto">
          <a:xfrm>
            <a:off x="6722184" y="3552475"/>
            <a:ext cx="2343150" cy="1362075"/>
          </a:xfrm>
          <a:prstGeom prst="rect">
            <a:avLst/>
          </a:prstGeom>
          <a:noFill/>
          <a:ln w="9525">
            <a:noFill/>
            <a:miter lim="800000"/>
            <a:headEnd/>
            <a:tailEnd/>
          </a:ln>
        </p:spPr>
        <p:txBody>
          <a:bodyPr rot="0" vert="horz" wrap="square" lIns="91440" tIns="45720" rIns="91440" bIns="45720" anchor="t" anchorCtr="0">
            <a:noAutofit/>
          </a:bodyPr>
          <a:lstStyle>
            <a:defPPr>
              <a:defRPr lang="en-US"/>
            </a:defPPr>
            <a:lvl1pPr marR="0">
              <a:lnSpc>
                <a:spcPct val="107000"/>
              </a:lnSpc>
              <a:spcBef>
                <a:spcPts val="0"/>
              </a:spcBef>
              <a:spcAft>
                <a:spcPts val="800"/>
              </a:spcAft>
              <a:defRPr sz="8500">
                <a:ln w="9525" cap="rnd" cmpd="sng" algn="ctr">
                  <a:solidFill>
                    <a:srgbClr val="0070C0"/>
                  </a:solidFill>
                  <a:prstDash val="solid"/>
                  <a:bevel/>
                </a:ln>
                <a:solidFill>
                  <a:srgbClr val="00B0F0"/>
                </a:solidFill>
                <a:effectLst/>
                <a:latin typeface="Bodoni MT Black" panose="02070A03080606020203" pitchFamily="18" charset="0"/>
                <a:ea typeface="Calibri" panose="020F0502020204030204" pitchFamily="34" charset="0"/>
                <a:cs typeface="Times New Roman" panose="02020603050405020304" pitchFamily="18" charset="0"/>
              </a:defRPr>
            </a:lvl1pPr>
          </a:lstStyle>
          <a:p>
            <a:r>
              <a:rPr lang="en-US" dirty="0">
                <a:ln w="9525" cap="rnd" cmpd="sng" algn="ctr">
                  <a:solidFill>
                    <a:schemeClr val="accent4">
                      <a:lumMod val="50000"/>
                    </a:schemeClr>
                  </a:solidFill>
                  <a:prstDash val="solid"/>
                  <a:bevel/>
                </a:ln>
                <a:solidFill>
                  <a:schemeClr val="accent4">
                    <a:lumMod val="60000"/>
                    <a:lumOff val="40000"/>
                  </a:schemeClr>
                </a:solidFill>
              </a:rPr>
              <a:t>Dig</a:t>
            </a:r>
          </a:p>
        </p:txBody>
      </p:sp>
      <p:sp>
        <p:nvSpPr>
          <p:cNvPr id="7" name="Text Box 2"/>
          <p:cNvSpPr txBox="1">
            <a:spLocks noChangeArrowheads="1"/>
          </p:cNvSpPr>
          <p:nvPr/>
        </p:nvSpPr>
        <p:spPr bwMode="auto">
          <a:xfrm>
            <a:off x="6722184" y="4409725"/>
            <a:ext cx="2333625" cy="139065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8500" dirty="0">
                <a:ln w="9525" cap="rnd" cmpd="sng" algn="ctr">
                  <a:solidFill>
                    <a:schemeClr val="accent4">
                      <a:lumMod val="50000"/>
                    </a:schemeClr>
                  </a:solidFill>
                  <a:prstDash val="solid"/>
                  <a:bevel/>
                </a:ln>
                <a:solidFill>
                  <a:schemeClr val="accent4">
                    <a:lumMod val="60000"/>
                    <a:lumOff val="40000"/>
                  </a:schemeClr>
                </a:solidFill>
                <a:effectLst/>
                <a:latin typeface="Bodoni MT Black" panose="02070A03080606020203" pitchFamily="18" charset="0"/>
                <a:ea typeface="Calibri" panose="020F0502020204030204" pitchFamily="34" charset="0"/>
                <a:cs typeface="Times New Roman" panose="02020603050405020304" pitchFamily="18" charset="0"/>
              </a:rPr>
              <a:t>Day</a:t>
            </a:r>
            <a:endParaRPr lang="en-US" sz="1100" dirty="0">
              <a:ln w="9525" cap="rnd" cmpd="sng" algn="ctr">
                <a:solidFill>
                  <a:schemeClr val="accent4">
                    <a:lumMod val="50000"/>
                  </a:schemeClr>
                </a:solidFill>
                <a:prstDash val="solid"/>
                <a:bevel/>
              </a:ln>
              <a:solidFill>
                <a:schemeClr val="accent4">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 Box 2"/>
          <p:cNvSpPr txBox="1">
            <a:spLocks noChangeArrowheads="1"/>
          </p:cNvSpPr>
          <p:nvPr/>
        </p:nvSpPr>
        <p:spPr bwMode="auto">
          <a:xfrm>
            <a:off x="3195109" y="5778860"/>
            <a:ext cx="5801784" cy="647700"/>
          </a:xfrm>
          <a:prstGeom prst="rect">
            <a:avLst/>
          </a:prstGeom>
          <a:solidFill>
            <a:schemeClr val="accent6">
              <a:lumMod val="50000"/>
            </a:schemeClr>
          </a:solidFill>
          <a:ln w="9525">
            <a:noFill/>
            <a:miter lim="800000"/>
            <a:headEnd/>
            <a:tailEnd/>
          </a:ln>
        </p:spPr>
        <p:txBody>
          <a:bodyPr rot="0" vert="horz" wrap="square" lIns="91440" tIns="45720" rIns="91440" bIns="45720" anchor="b" anchorCtr="0">
            <a:noAutofit/>
          </a:bodyPr>
          <a:lstStyle/>
          <a:p>
            <a:pPr marL="0" marR="0" algn="r">
              <a:lnSpc>
                <a:spcPct val="107000"/>
              </a:lnSpc>
              <a:spcBef>
                <a:spcPts val="0"/>
              </a:spcBef>
              <a:spcAft>
                <a:spcPts val="800"/>
              </a:spcAft>
            </a:pPr>
            <a:r>
              <a:rPr lang="en-US" sz="2000" spc="400" dirty="0">
                <a:solidFill>
                  <a:schemeClr val="bg1"/>
                </a:solidFill>
                <a:effectLst/>
                <a:latin typeface="Bahnschrift SemiBold" panose="020B0502040204020203" pitchFamily="34" charset="0"/>
                <a:ea typeface="Calibri" panose="020F0502020204030204" pitchFamily="34" charset="0"/>
                <a:cs typeface="Arial" panose="020B0604020202020204" pitchFamily="34" charset="0"/>
              </a:rPr>
              <a:t>JUN 5 • 24 </a:t>
            </a:r>
            <a:r>
              <a:rPr lang="en-US" sz="2000" spc="400" dirty="0" err="1">
                <a:solidFill>
                  <a:schemeClr val="bg1"/>
                </a:solidFill>
                <a:effectLst/>
                <a:latin typeface="Bahnschrift SemiBold" panose="020B0502040204020203" pitchFamily="34" charset="0"/>
                <a:ea typeface="Calibri" panose="020F0502020204030204" pitchFamily="34" charset="0"/>
                <a:cs typeface="Arial" panose="020B0604020202020204" pitchFamily="34" charset="0"/>
              </a:rPr>
              <a:t>hrs</a:t>
            </a:r>
            <a:r>
              <a:rPr lang="en-US" sz="2000" spc="400" dirty="0">
                <a:solidFill>
                  <a:schemeClr val="bg1"/>
                </a:solidFill>
                <a:effectLst/>
                <a:latin typeface="Bahnschrift SemiBold" panose="020B0502040204020203" pitchFamily="34" charset="0"/>
                <a:ea typeface="Calibri" panose="020F0502020204030204" pitchFamily="34" charset="0"/>
                <a:cs typeface="Arial" panose="020B0604020202020204" pitchFamily="34" charset="0"/>
              </a:rPr>
              <a:t> </a:t>
            </a:r>
            <a:r>
              <a:rPr lang="en-US" sz="2000" spc="400" dirty="0">
                <a:solidFill>
                  <a:schemeClr val="bg1"/>
                </a:solidFill>
                <a:effectLst/>
                <a:latin typeface="Arial Narrow" panose="020B0606020202030204" pitchFamily="34" charset="0"/>
                <a:ea typeface="Calibri" panose="020F0502020204030204" pitchFamily="34" charset="0"/>
                <a:cs typeface="Arial" panose="020B0604020202020204" pitchFamily="34" charset="0"/>
              </a:rPr>
              <a:t>|</a:t>
            </a:r>
            <a:r>
              <a:rPr lang="en-US" sz="2000" spc="400" dirty="0">
                <a:solidFill>
                  <a:schemeClr val="bg1"/>
                </a:solidFill>
                <a:effectLst/>
                <a:latin typeface="Bahnschrift SemiBold" panose="020B0502040204020203" pitchFamily="34" charset="0"/>
                <a:ea typeface="Calibri" panose="020F0502020204030204" pitchFamily="34" charset="0"/>
                <a:cs typeface="Arial" panose="020B0604020202020204" pitchFamily="34" charset="0"/>
              </a:rPr>
              <a:t> #</a:t>
            </a:r>
            <a:r>
              <a:rPr lang="en-US" sz="2000" spc="400" dirty="0" err="1">
                <a:solidFill>
                  <a:schemeClr val="bg1"/>
                </a:solidFill>
                <a:effectLst/>
                <a:latin typeface="Bahnschrift SemiBold" panose="020B0502040204020203" pitchFamily="34" charset="0"/>
                <a:ea typeface="Calibri" panose="020F0502020204030204" pitchFamily="34" charset="0"/>
                <a:cs typeface="Arial" panose="020B0604020202020204" pitchFamily="34" charset="0"/>
              </a:rPr>
              <a:t>DigDeep</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873733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the dirt on Big Dig Day?</a:t>
            </a:r>
            <a:endParaRPr lang="en-US" dirty="0"/>
          </a:p>
        </p:txBody>
      </p:sp>
      <p:sp>
        <p:nvSpPr>
          <p:cNvPr id="4" name="Content Placeholder 3"/>
          <p:cNvSpPr>
            <a:spLocks noGrp="1"/>
          </p:cNvSpPr>
          <p:nvPr>
            <p:ph sz="half" idx="2"/>
          </p:nvPr>
        </p:nvSpPr>
        <p:spPr>
          <a:xfrm>
            <a:off x="6626578" y="1825625"/>
            <a:ext cx="4727222" cy="4351338"/>
          </a:xfrm>
        </p:spPr>
        <p:txBody>
          <a:bodyPr>
            <a:normAutofit/>
          </a:bodyPr>
          <a:lstStyle/>
          <a:p>
            <a:pPr marL="0" indent="0">
              <a:buNone/>
            </a:pPr>
            <a:r>
              <a:rPr lang="en-US" sz="3200" dirty="0" smtClean="0"/>
              <a:t>First time campaign across all of UC ANR</a:t>
            </a:r>
          </a:p>
          <a:p>
            <a:pPr marL="0" indent="0">
              <a:buNone/>
            </a:pPr>
            <a:endParaRPr lang="en-US" sz="3200" dirty="0"/>
          </a:p>
          <a:p>
            <a:pPr marL="0" indent="0">
              <a:buNone/>
            </a:pPr>
            <a:r>
              <a:rPr lang="en-US" sz="3200" dirty="0" smtClean="0"/>
              <a:t>An “all hands on deck,” 24 hour fundraising program.</a:t>
            </a:r>
          </a:p>
          <a:p>
            <a:pPr marL="0" indent="0">
              <a:buNone/>
            </a:pPr>
            <a:endParaRPr lang="en-US" sz="3200" dirty="0" smtClean="0"/>
          </a:p>
          <a:p>
            <a:pPr marL="0" indent="0">
              <a:buNone/>
            </a:pPr>
            <a:r>
              <a:rPr lang="en-US" sz="3200" dirty="0" smtClean="0"/>
              <a:t>Running our own, stand-alone giving day.</a:t>
            </a:r>
            <a:endParaRPr lang="en-US" dirty="0"/>
          </a:p>
        </p:txBody>
      </p:sp>
      <p:sp>
        <p:nvSpPr>
          <p:cNvPr id="10" name="Text Box 2"/>
          <p:cNvSpPr txBox="1">
            <a:spLocks noChangeArrowheads="1"/>
          </p:cNvSpPr>
          <p:nvPr/>
        </p:nvSpPr>
        <p:spPr bwMode="auto">
          <a:xfrm>
            <a:off x="409923" y="1944158"/>
            <a:ext cx="4143375" cy="31432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600" spc="400" dirty="0">
                <a:solidFill>
                  <a:srgbClr val="FFFFFF"/>
                </a:solidFill>
                <a:effectLst/>
                <a:latin typeface="Bahnschrift SemiBold" panose="020B0502040204020203" pitchFamily="34" charset="0"/>
                <a:ea typeface="Calibri" panose="020F0502020204030204" pitchFamily="34" charset="0"/>
                <a:cs typeface="Arial" panose="020B0604020202020204" pitchFamily="34" charset="0"/>
              </a:rPr>
              <a:t>SAVE THE DATE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838200" y="2144889"/>
            <a:ext cx="5375408" cy="3583605"/>
          </a:xfrm>
        </p:spPr>
      </p:pic>
    </p:spTree>
    <p:extLst>
      <p:ext uri="{BB962C8B-B14F-4D97-AF65-F5344CB8AC3E}">
        <p14:creationId xmlns:p14="http://schemas.microsoft.com/office/powerpoint/2010/main" val="25015750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Giving Days work?</a:t>
            </a:r>
            <a:endParaRPr lang="en-US" dirty="0"/>
          </a:p>
        </p:txBody>
      </p:sp>
      <p:sp>
        <p:nvSpPr>
          <p:cNvPr id="3" name="Content Placeholder 2"/>
          <p:cNvSpPr>
            <a:spLocks noGrp="1"/>
          </p:cNvSpPr>
          <p:nvPr>
            <p:ph sz="half" idx="1"/>
          </p:nvPr>
        </p:nvSpPr>
        <p:spPr>
          <a:xfrm>
            <a:off x="695325" y="1825626"/>
            <a:ext cx="5181600" cy="4351338"/>
          </a:xfrm>
        </p:spPr>
        <p:txBody>
          <a:bodyPr>
            <a:normAutofit/>
          </a:bodyPr>
          <a:lstStyle/>
          <a:p>
            <a:pPr marL="0" indent="0">
              <a:buNone/>
            </a:pPr>
            <a:r>
              <a:rPr lang="en-US" sz="3600" dirty="0"/>
              <a:t>O</a:t>
            </a:r>
            <a:r>
              <a:rPr lang="en-US" sz="3600" dirty="0" smtClean="0"/>
              <a:t>ne </a:t>
            </a:r>
            <a:r>
              <a:rPr lang="en-US" sz="3600" dirty="0"/>
              <a:t>simple task: raising as much money as possible in a single day.  </a:t>
            </a:r>
            <a:endParaRPr lang="en-US" sz="3600" dirty="0" smtClean="0"/>
          </a:p>
          <a:p>
            <a:pPr marL="0" indent="0">
              <a:buNone/>
            </a:pPr>
            <a:endParaRPr lang="en-US" sz="3600" dirty="0"/>
          </a:p>
          <a:p>
            <a:pPr marL="0" indent="0">
              <a:buNone/>
            </a:pPr>
            <a:r>
              <a:rPr lang="en-US" sz="3600" smtClean="0"/>
              <a:t>Leverage our </a:t>
            </a:r>
            <a:r>
              <a:rPr lang="en-US" sz="3600" dirty="0"/>
              <a:t>team’s work into massive buzz and attention </a:t>
            </a:r>
            <a:r>
              <a:rPr lang="en-US" sz="3600"/>
              <a:t>for </a:t>
            </a:r>
            <a:r>
              <a:rPr lang="en-US" sz="3600" smtClean="0"/>
              <a:t>our organization.</a:t>
            </a:r>
            <a:endParaRPr lang="en-US" sz="3600" dirty="0" smtClean="0"/>
          </a:p>
          <a:p>
            <a:endParaRPr lang="en-US" dirty="0"/>
          </a:p>
        </p:txBody>
      </p:sp>
      <p:sp>
        <p:nvSpPr>
          <p:cNvPr id="9" name="Text Box 2"/>
          <p:cNvSpPr txBox="1">
            <a:spLocks noChangeArrowheads="1"/>
          </p:cNvSpPr>
          <p:nvPr/>
        </p:nvSpPr>
        <p:spPr bwMode="auto">
          <a:xfrm>
            <a:off x="7320490" y="3193702"/>
            <a:ext cx="2200275" cy="138112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8500" dirty="0">
                <a:ln w="9525" cap="rnd" cmpd="sng" algn="ctr">
                  <a:solidFill>
                    <a:srgbClr val="548235"/>
                  </a:solidFill>
                  <a:prstDash val="solid"/>
                  <a:bevel/>
                </a:ln>
                <a:solidFill>
                  <a:schemeClr val="accent4">
                    <a:lumMod val="60000"/>
                    <a:lumOff val="40000"/>
                  </a:schemeClr>
                </a:solidFill>
                <a:effectLst/>
                <a:latin typeface="Bodoni MT Black" panose="02070A03080606020203" pitchFamily="18" charset="0"/>
                <a:ea typeface="Calibri" panose="020F0502020204030204" pitchFamily="34" charset="0"/>
                <a:cs typeface="Times New Roman" panose="02020603050405020304" pitchFamily="18" charset="0"/>
              </a:rPr>
              <a:t>Big</a:t>
            </a:r>
            <a:endParaRPr lang="en-US" sz="1100" dirty="0">
              <a:solidFill>
                <a:schemeClr val="accent4">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 Box 2"/>
          <p:cNvSpPr txBox="1">
            <a:spLocks noChangeArrowheads="1"/>
          </p:cNvSpPr>
          <p:nvPr/>
        </p:nvSpPr>
        <p:spPr bwMode="auto">
          <a:xfrm>
            <a:off x="7320490" y="4026610"/>
            <a:ext cx="2343150" cy="136207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8500" dirty="0">
                <a:ln w="9525" cap="rnd" cmpd="sng" algn="ctr">
                  <a:solidFill>
                    <a:srgbClr val="548235"/>
                  </a:solidFill>
                  <a:prstDash val="solid"/>
                  <a:bevel/>
                </a:ln>
                <a:solidFill>
                  <a:schemeClr val="accent4">
                    <a:lumMod val="60000"/>
                    <a:lumOff val="40000"/>
                  </a:schemeClr>
                </a:solidFill>
                <a:effectLst/>
                <a:latin typeface="Bodoni MT Black" panose="02070A03080606020203" pitchFamily="18" charset="0"/>
                <a:ea typeface="Calibri" panose="020F0502020204030204" pitchFamily="34" charset="0"/>
                <a:cs typeface="Times New Roman" panose="02020603050405020304" pitchFamily="18" charset="0"/>
              </a:rPr>
              <a:t>Dig</a:t>
            </a:r>
            <a:endParaRPr lang="en-US" sz="1100" dirty="0">
              <a:solidFill>
                <a:schemeClr val="accent4">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Box 2"/>
          <p:cNvSpPr txBox="1">
            <a:spLocks noChangeArrowheads="1"/>
          </p:cNvSpPr>
          <p:nvPr/>
        </p:nvSpPr>
        <p:spPr bwMode="auto">
          <a:xfrm>
            <a:off x="7320490" y="4838704"/>
            <a:ext cx="2333625" cy="139065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8500" dirty="0">
                <a:ln w="9525" cap="rnd" cmpd="sng" algn="ctr">
                  <a:solidFill>
                    <a:srgbClr val="548235"/>
                  </a:solidFill>
                  <a:prstDash val="solid"/>
                  <a:bevel/>
                </a:ln>
                <a:solidFill>
                  <a:schemeClr val="accent4">
                    <a:lumMod val="60000"/>
                    <a:lumOff val="40000"/>
                  </a:schemeClr>
                </a:solidFill>
                <a:effectLst/>
                <a:latin typeface="Bodoni MT Black" panose="02070A03080606020203" pitchFamily="18" charset="0"/>
                <a:ea typeface="Calibri" panose="020F0502020204030204" pitchFamily="34" charset="0"/>
                <a:cs typeface="Times New Roman" panose="02020603050405020304" pitchFamily="18" charset="0"/>
              </a:rPr>
              <a:t>Day</a:t>
            </a:r>
            <a:endParaRPr lang="en-US" sz="1100" dirty="0">
              <a:solidFill>
                <a:schemeClr val="accent4">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019800" y="1954566"/>
            <a:ext cx="5854304" cy="4222398"/>
          </a:xfrm>
        </p:spPr>
      </p:pic>
    </p:spTree>
    <p:extLst>
      <p:ext uri="{BB962C8B-B14F-4D97-AF65-F5344CB8AC3E}">
        <p14:creationId xmlns:p14="http://schemas.microsoft.com/office/powerpoint/2010/main" val="5438406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Fundamentals of a Successful Giving Day</a:t>
            </a:r>
            <a:endParaRPr lang="en-US" dirty="0"/>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65665" y="1825625"/>
            <a:ext cx="5415845" cy="3937062"/>
          </a:xfrm>
        </p:spPr>
      </p:pic>
      <p:sp>
        <p:nvSpPr>
          <p:cNvPr id="4" name="Content Placeholder 3"/>
          <p:cNvSpPr>
            <a:spLocks noGrp="1"/>
          </p:cNvSpPr>
          <p:nvPr>
            <p:ph sz="half" idx="2"/>
          </p:nvPr>
        </p:nvSpPr>
        <p:spPr>
          <a:xfrm>
            <a:off x="6172200" y="1825625"/>
            <a:ext cx="5181600" cy="4439708"/>
          </a:xfrm>
        </p:spPr>
        <p:txBody>
          <a:bodyPr>
            <a:normAutofit lnSpcReduction="10000"/>
          </a:bodyPr>
          <a:lstStyle/>
          <a:p>
            <a:pPr marL="0" indent="0">
              <a:lnSpc>
                <a:spcPct val="150000"/>
              </a:lnSpc>
              <a:buNone/>
            </a:pPr>
            <a:r>
              <a:rPr lang="en-US" sz="4000" dirty="0" smtClean="0"/>
              <a:t>Plan Ahead</a:t>
            </a:r>
          </a:p>
          <a:p>
            <a:pPr marL="0" indent="0">
              <a:lnSpc>
                <a:spcPct val="100000"/>
              </a:lnSpc>
              <a:buNone/>
            </a:pPr>
            <a:r>
              <a:rPr lang="en-US" sz="4000" dirty="0" smtClean="0"/>
              <a:t>Be Transparent about What You’re Doing</a:t>
            </a:r>
          </a:p>
          <a:p>
            <a:pPr marL="0" indent="0">
              <a:lnSpc>
                <a:spcPct val="110000"/>
              </a:lnSpc>
              <a:buNone/>
            </a:pPr>
            <a:r>
              <a:rPr lang="en-US" sz="4000" dirty="0" smtClean="0"/>
              <a:t>Create a Brand and Case for Support:</a:t>
            </a:r>
            <a:r>
              <a:rPr lang="en-US" sz="4000" dirty="0"/>
              <a:t> </a:t>
            </a:r>
            <a:r>
              <a:rPr lang="en-US" sz="4000" dirty="0" smtClean="0"/>
              <a:t>#</a:t>
            </a:r>
            <a:r>
              <a:rPr lang="en-US" sz="4000" dirty="0" err="1" smtClean="0"/>
              <a:t>DigDeep</a:t>
            </a:r>
            <a:endParaRPr lang="en-US" sz="4000" dirty="0" smtClean="0"/>
          </a:p>
        </p:txBody>
      </p:sp>
    </p:spTree>
    <p:extLst>
      <p:ext uri="{BB962C8B-B14F-4D97-AF65-F5344CB8AC3E}">
        <p14:creationId xmlns:p14="http://schemas.microsoft.com/office/powerpoint/2010/main" val="15919056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Dig Day Key Messages</a:t>
            </a:r>
            <a:endParaRPr lang="en-US" dirty="0"/>
          </a:p>
        </p:txBody>
      </p:sp>
      <p:sp>
        <p:nvSpPr>
          <p:cNvPr id="6" name="Content Placeholder 5"/>
          <p:cNvSpPr>
            <a:spLocks noGrp="1"/>
          </p:cNvSpPr>
          <p:nvPr>
            <p:ph sz="quarter" idx="4"/>
          </p:nvPr>
        </p:nvSpPr>
        <p:spPr>
          <a:xfrm>
            <a:off x="6172200" y="1690688"/>
            <a:ext cx="5183188" cy="4498975"/>
          </a:xfrm>
        </p:spPr>
        <p:txBody>
          <a:bodyPr>
            <a:normAutofit/>
          </a:bodyPr>
          <a:lstStyle/>
          <a:p>
            <a:pPr marL="0" indent="0">
              <a:buNone/>
            </a:pPr>
            <a:r>
              <a:rPr lang="en-US" sz="3200" dirty="0"/>
              <a:t>June 5 in recognition of World Environment Day</a:t>
            </a:r>
            <a:br>
              <a:rPr lang="en-US" sz="3200" dirty="0"/>
            </a:br>
            <a:r>
              <a:rPr lang="en-US" sz="3200" dirty="0"/>
              <a:t/>
            </a:r>
            <a:br>
              <a:rPr lang="en-US" sz="3200" dirty="0"/>
            </a:br>
            <a:r>
              <a:rPr lang="en-US" sz="3200" dirty="0"/>
              <a:t>“Dig in the earth, </a:t>
            </a:r>
            <a:br>
              <a:rPr lang="en-US" sz="3200" dirty="0"/>
            </a:br>
            <a:r>
              <a:rPr lang="en-US" sz="3200" dirty="0"/>
              <a:t>dig in your heart, </a:t>
            </a:r>
            <a:br>
              <a:rPr lang="en-US" sz="3200" dirty="0"/>
            </a:br>
            <a:r>
              <a:rPr lang="en-US" sz="3200" dirty="0"/>
              <a:t>dig in your wallet…</a:t>
            </a:r>
            <a:br>
              <a:rPr lang="en-US" sz="3200" dirty="0"/>
            </a:br>
            <a:r>
              <a:rPr lang="en-US" sz="3200" dirty="0"/>
              <a:t>to support the programs that you care about!”</a:t>
            </a:r>
            <a:br>
              <a:rPr lang="en-US" sz="3200" dirty="0"/>
            </a:br>
            <a:r>
              <a:rPr lang="en-US" sz="3200" dirty="0"/>
              <a:t/>
            </a:r>
            <a:br>
              <a:rPr lang="en-US" sz="3200" dirty="0"/>
            </a:br>
            <a:r>
              <a:rPr lang="en-US" sz="3200" dirty="0"/>
              <a:t>#</a:t>
            </a:r>
            <a:r>
              <a:rPr lang="en-US" sz="3200" dirty="0" err="1"/>
              <a:t>DigDeep</a:t>
            </a:r>
            <a:endParaRPr lang="en-US" sz="3200" dirty="0"/>
          </a:p>
        </p:txBody>
      </p:sp>
      <p:graphicFrame>
        <p:nvGraphicFramePr>
          <p:cNvPr id="7" name="Content Placeholder 6"/>
          <p:cNvGraphicFramePr>
            <a:graphicFrameLocks noGrp="1" noChangeAspect="1"/>
          </p:cNvGraphicFramePr>
          <p:nvPr>
            <p:ph sz="half" idx="2"/>
            <p:extLst>
              <p:ext uri="{D42A27DB-BD31-4B8C-83A1-F6EECF244321}">
                <p14:modId xmlns:p14="http://schemas.microsoft.com/office/powerpoint/2010/main" val="1485362817"/>
              </p:ext>
            </p:extLst>
          </p:nvPr>
        </p:nvGraphicFramePr>
        <p:xfrm>
          <a:off x="745067" y="1460891"/>
          <a:ext cx="4860553" cy="5397109"/>
        </p:xfrm>
        <a:graphic>
          <a:graphicData uri="http://schemas.openxmlformats.org/presentationml/2006/ole">
            <mc:AlternateContent xmlns:mc="http://schemas.openxmlformats.org/markup-compatibility/2006">
              <mc:Choice xmlns:v="urn:schemas-microsoft-com:vml" Requires="v">
                <p:oleObj spid="_x0000_s1030" name="Acrobat Document" r:id="rId4" imgW="7333939" imgH="8143702" progId="AcroExch.Document.DC">
                  <p:embed/>
                </p:oleObj>
              </mc:Choice>
              <mc:Fallback>
                <p:oleObj name="Acrobat Document" r:id="rId4" imgW="7333939" imgH="8143702" progId="AcroExch.Document.DC">
                  <p:embed/>
                  <p:pic>
                    <p:nvPicPr>
                      <p:cNvPr id="2" name="Object 1"/>
                      <p:cNvPicPr/>
                      <p:nvPr/>
                    </p:nvPicPr>
                    <p:blipFill>
                      <a:blip r:embed="rId5"/>
                      <a:stretch>
                        <a:fillRect/>
                      </a:stretch>
                    </p:blipFill>
                    <p:spPr>
                      <a:xfrm>
                        <a:off x="745067" y="1460891"/>
                        <a:ext cx="4860553" cy="5397109"/>
                      </a:xfrm>
                      <a:prstGeom prst="rect">
                        <a:avLst/>
                      </a:prstGeom>
                    </p:spPr>
                  </p:pic>
                </p:oleObj>
              </mc:Fallback>
            </mc:AlternateContent>
          </a:graphicData>
        </a:graphic>
      </p:graphicFrame>
    </p:spTree>
    <p:extLst>
      <p:ext uri="{BB962C8B-B14F-4D97-AF65-F5344CB8AC3E}">
        <p14:creationId xmlns:p14="http://schemas.microsoft.com/office/powerpoint/2010/main" val="3144499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537906" y="2044524"/>
            <a:ext cx="5815894" cy="4518740"/>
          </a:xfrm>
        </p:spPr>
        <p:txBody>
          <a:bodyPr>
            <a:noAutofit/>
          </a:bodyPr>
          <a:lstStyle/>
          <a:p>
            <a:pPr marL="0" indent="0"/>
            <a:r>
              <a:rPr lang="en-US" sz="3200" dirty="0"/>
              <a:t>June 5 in recognition of World Environment Day</a:t>
            </a:r>
            <a:br>
              <a:rPr lang="en-US" sz="3200" dirty="0"/>
            </a:br>
            <a:r>
              <a:rPr lang="en-US" sz="3200" dirty="0"/>
              <a:t/>
            </a:r>
            <a:br>
              <a:rPr lang="en-US" sz="3200" dirty="0"/>
            </a:br>
            <a:r>
              <a:rPr lang="en-US" sz="3200" dirty="0"/>
              <a:t>“Dig in the earth, </a:t>
            </a:r>
            <a:br>
              <a:rPr lang="en-US" sz="3200" dirty="0"/>
            </a:br>
            <a:r>
              <a:rPr lang="en-US" sz="3200" dirty="0"/>
              <a:t>dig in your heart, </a:t>
            </a:r>
            <a:br>
              <a:rPr lang="en-US" sz="3200" dirty="0"/>
            </a:br>
            <a:r>
              <a:rPr lang="en-US" sz="3200" dirty="0"/>
              <a:t>dig in your wallet…</a:t>
            </a:r>
            <a:br>
              <a:rPr lang="en-US" sz="3200" dirty="0"/>
            </a:br>
            <a:r>
              <a:rPr lang="en-US" sz="3200" dirty="0"/>
              <a:t>to support the programs that you care about!”</a:t>
            </a:r>
            <a:br>
              <a:rPr lang="en-US" sz="3200" dirty="0"/>
            </a:br>
            <a:r>
              <a:rPr lang="en-US" sz="3200" dirty="0"/>
              <a:t/>
            </a:r>
            <a:br>
              <a:rPr lang="en-US" sz="3200" dirty="0"/>
            </a:br>
            <a:r>
              <a:rPr lang="en-US" sz="3200" dirty="0"/>
              <a:t>#</a:t>
            </a:r>
            <a:r>
              <a:rPr lang="en-US" sz="3200" dirty="0" err="1" smtClean="0"/>
              <a:t>DigDeep</a:t>
            </a:r>
            <a:endParaRPr lang="en-US" sz="3200" dirty="0"/>
          </a:p>
        </p:txBody>
      </p:sp>
      <p:pic>
        <p:nvPicPr>
          <p:cNvPr id="4"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4754" y="285325"/>
            <a:ext cx="4519436" cy="5884584"/>
          </a:xfrm>
          <a:prstGeom prst="rect">
            <a:avLst/>
          </a:prstGeom>
        </p:spPr>
      </p:pic>
      <p:sp>
        <p:nvSpPr>
          <p:cNvPr id="8" name="Text Box 2"/>
          <p:cNvSpPr txBox="1">
            <a:spLocks noChangeArrowheads="1"/>
          </p:cNvSpPr>
          <p:nvPr/>
        </p:nvSpPr>
        <p:spPr bwMode="auto">
          <a:xfrm>
            <a:off x="654754" y="6045200"/>
            <a:ext cx="4519435" cy="595851"/>
          </a:xfrm>
          <a:prstGeom prst="rect">
            <a:avLst/>
          </a:prstGeom>
          <a:solidFill>
            <a:schemeClr val="accent2"/>
          </a:solidFill>
          <a:ln w="9525">
            <a:noFill/>
            <a:miter lim="800000"/>
            <a:headEnd/>
            <a:tailEnd/>
          </a:ln>
        </p:spPr>
        <p:txBody>
          <a:bodyPr rot="0" vert="horz" wrap="square" lIns="91440" tIns="45720" rIns="91440" bIns="45720" anchor="b" anchorCtr="0">
            <a:noAutofit/>
          </a:bodyPr>
          <a:lstStyle/>
          <a:p>
            <a:pPr marL="0" marR="0">
              <a:lnSpc>
                <a:spcPct val="107000"/>
              </a:lnSpc>
              <a:spcBef>
                <a:spcPts val="0"/>
              </a:spcBef>
              <a:spcAft>
                <a:spcPts val="800"/>
              </a:spcAft>
            </a:pPr>
            <a:r>
              <a:rPr lang="en-US" sz="2000" spc="400" dirty="0">
                <a:solidFill>
                  <a:schemeClr val="bg1"/>
                </a:solidFill>
                <a:effectLst/>
                <a:latin typeface="Bahnschrift SemiBold" panose="020B0502040204020203" pitchFamily="34" charset="0"/>
                <a:ea typeface="Calibri" panose="020F0502020204030204" pitchFamily="34" charset="0"/>
                <a:cs typeface="Arial" panose="020B0604020202020204" pitchFamily="34" charset="0"/>
              </a:rPr>
              <a:t>JUN 5 • 24 </a:t>
            </a:r>
            <a:r>
              <a:rPr lang="en-US" sz="2000" spc="400" dirty="0" err="1">
                <a:solidFill>
                  <a:schemeClr val="bg1"/>
                </a:solidFill>
                <a:effectLst/>
                <a:latin typeface="Bahnschrift SemiBold" panose="020B0502040204020203" pitchFamily="34" charset="0"/>
                <a:ea typeface="Calibri" panose="020F0502020204030204" pitchFamily="34" charset="0"/>
                <a:cs typeface="Arial" panose="020B0604020202020204" pitchFamily="34" charset="0"/>
              </a:rPr>
              <a:t>hrs</a:t>
            </a:r>
            <a:r>
              <a:rPr lang="en-US" sz="2000" spc="400" dirty="0">
                <a:solidFill>
                  <a:schemeClr val="bg1"/>
                </a:solidFill>
                <a:effectLst/>
                <a:latin typeface="Bahnschrift SemiBold" panose="020B0502040204020203" pitchFamily="34" charset="0"/>
                <a:ea typeface="Calibri" panose="020F0502020204030204" pitchFamily="34" charset="0"/>
                <a:cs typeface="Arial" panose="020B0604020202020204" pitchFamily="34" charset="0"/>
              </a:rPr>
              <a:t> </a:t>
            </a:r>
            <a:r>
              <a:rPr lang="en-US" sz="2000" spc="400" dirty="0">
                <a:solidFill>
                  <a:schemeClr val="bg1"/>
                </a:solidFill>
                <a:effectLst/>
                <a:latin typeface="Arial Narrow" panose="020B0606020202030204" pitchFamily="34" charset="0"/>
                <a:ea typeface="Calibri" panose="020F0502020204030204" pitchFamily="34" charset="0"/>
                <a:cs typeface="Arial" panose="020B0604020202020204" pitchFamily="34" charset="0"/>
              </a:rPr>
              <a:t>|</a:t>
            </a:r>
            <a:r>
              <a:rPr lang="en-US" sz="2000" spc="400" dirty="0">
                <a:solidFill>
                  <a:schemeClr val="bg1"/>
                </a:solidFill>
                <a:effectLst/>
                <a:latin typeface="Bahnschrift SemiBold" panose="020B0502040204020203" pitchFamily="34" charset="0"/>
                <a:ea typeface="Calibri" panose="020F0502020204030204" pitchFamily="34" charset="0"/>
                <a:cs typeface="Arial" panose="020B0604020202020204" pitchFamily="34" charset="0"/>
              </a:rPr>
              <a:t> #</a:t>
            </a:r>
            <a:r>
              <a:rPr lang="en-US" sz="2000" spc="400" dirty="0" err="1">
                <a:solidFill>
                  <a:schemeClr val="bg1"/>
                </a:solidFill>
                <a:effectLst/>
                <a:latin typeface="Bahnschrift SemiBold" panose="020B0502040204020203" pitchFamily="34" charset="0"/>
                <a:ea typeface="Calibri" panose="020F0502020204030204" pitchFamily="34" charset="0"/>
                <a:cs typeface="Arial" panose="020B0604020202020204" pitchFamily="34" charset="0"/>
              </a:rPr>
              <a:t>DigDeep</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itle 1"/>
          <p:cNvSpPr txBox="1">
            <a:spLocks/>
          </p:cNvSpPr>
          <p:nvPr/>
        </p:nvSpPr>
        <p:spPr>
          <a:xfrm>
            <a:off x="5531556" y="365125"/>
            <a:ext cx="5822244" cy="1325563"/>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smtClean="0"/>
              <a:t>Big Dig Day </a:t>
            </a:r>
          </a:p>
          <a:p>
            <a:r>
              <a:rPr lang="en-US" dirty="0" smtClean="0"/>
              <a:t>Key Messages</a:t>
            </a:r>
            <a:endParaRPr lang="en-US"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9472" y="4445000"/>
            <a:ext cx="1477706" cy="1535030"/>
          </a:xfrm>
          <a:prstGeom prst="rect">
            <a:avLst/>
          </a:prstGeom>
        </p:spPr>
      </p:pic>
    </p:spTree>
    <p:extLst>
      <p:ext uri="{BB962C8B-B14F-4D97-AF65-F5344CB8AC3E}">
        <p14:creationId xmlns:p14="http://schemas.microsoft.com/office/powerpoint/2010/main" val="599095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“Campaign in a Box”…coming </a:t>
            </a:r>
            <a:r>
              <a:rPr lang="en-US" dirty="0" smtClean="0"/>
              <a:t>April </a:t>
            </a:r>
            <a:r>
              <a:rPr lang="en-US" dirty="0" smtClean="0"/>
              <a:t>15!</a:t>
            </a:r>
            <a:endParaRPr lang="en-US" dirty="0"/>
          </a:p>
        </p:txBody>
      </p:sp>
      <p:sp>
        <p:nvSpPr>
          <p:cNvPr id="3" name="Content Placeholder 2"/>
          <p:cNvSpPr>
            <a:spLocks noGrp="1"/>
          </p:cNvSpPr>
          <p:nvPr>
            <p:ph sz="half" idx="1"/>
          </p:nvPr>
        </p:nvSpPr>
        <p:spPr/>
        <p:txBody>
          <a:bodyPr>
            <a:normAutofit/>
          </a:bodyPr>
          <a:lstStyle/>
          <a:p>
            <a:pPr marL="742950" indent="-742950">
              <a:buFont typeface="+mj-lt"/>
              <a:buAutoNum type="arabicPeriod"/>
            </a:pPr>
            <a:r>
              <a:rPr lang="en-US" sz="4800" dirty="0" smtClean="0"/>
              <a:t>Schedule of communications</a:t>
            </a:r>
          </a:p>
          <a:p>
            <a:pPr marL="742950" indent="-742950">
              <a:buFont typeface="+mj-lt"/>
              <a:buAutoNum type="arabicPeriod"/>
            </a:pPr>
            <a:r>
              <a:rPr lang="en-US" sz="4800" dirty="0" smtClean="0"/>
              <a:t>Graphics</a:t>
            </a:r>
          </a:p>
          <a:p>
            <a:pPr marL="742950" indent="-742950">
              <a:buFont typeface="+mj-lt"/>
              <a:buAutoNum type="arabicPeriod"/>
            </a:pPr>
            <a:r>
              <a:rPr lang="en-US" sz="4800" dirty="0" smtClean="0"/>
              <a:t>Logo</a:t>
            </a:r>
          </a:p>
          <a:p>
            <a:pPr marL="742950" indent="-742950">
              <a:buFont typeface="+mj-lt"/>
              <a:buAutoNum type="arabicPeriod"/>
            </a:pPr>
            <a:r>
              <a:rPr lang="en-US" sz="4800" dirty="0" smtClean="0"/>
              <a:t>Flyers</a:t>
            </a:r>
            <a:endParaRPr lang="en-US" sz="4800" dirty="0" smtClean="0"/>
          </a:p>
          <a:p>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145867" y="1825625"/>
            <a:ext cx="4356947" cy="4356947"/>
          </a:xfrm>
        </p:spPr>
      </p:pic>
    </p:spTree>
    <p:extLst>
      <p:ext uri="{BB962C8B-B14F-4D97-AF65-F5344CB8AC3E}">
        <p14:creationId xmlns:p14="http://schemas.microsoft.com/office/powerpoint/2010/main" val="29939900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Activities for a Successful Giving Day</a:t>
            </a:r>
            <a:endParaRPr lang="en-US" dirty="0"/>
          </a:p>
        </p:txBody>
      </p:sp>
      <p:sp>
        <p:nvSpPr>
          <p:cNvPr id="4" name="Content Placeholder 3"/>
          <p:cNvSpPr>
            <a:spLocks noGrp="1"/>
          </p:cNvSpPr>
          <p:nvPr>
            <p:ph sz="half" idx="2"/>
          </p:nvPr>
        </p:nvSpPr>
        <p:spPr>
          <a:xfrm>
            <a:off x="6409267" y="1992114"/>
            <a:ext cx="5181600" cy="4018359"/>
          </a:xfrm>
        </p:spPr>
        <p:txBody>
          <a:bodyPr>
            <a:normAutofit/>
          </a:bodyPr>
          <a:lstStyle/>
          <a:p>
            <a:pPr marL="0" indent="0">
              <a:buNone/>
            </a:pPr>
            <a:r>
              <a:rPr lang="en-US" dirty="0" smtClean="0"/>
              <a:t>Social Media – constant campaign messages throughout the day</a:t>
            </a:r>
          </a:p>
          <a:p>
            <a:pPr marL="0" indent="0">
              <a:buNone/>
            </a:pPr>
            <a:endParaRPr lang="en-US" dirty="0" smtClean="0"/>
          </a:p>
          <a:p>
            <a:pPr marL="0" indent="0">
              <a:buNone/>
            </a:pPr>
            <a:r>
              <a:rPr lang="en-US" dirty="0" smtClean="0"/>
              <a:t>Email – before and during your Giving Day</a:t>
            </a:r>
          </a:p>
          <a:p>
            <a:pPr marL="0" indent="0">
              <a:buNone/>
            </a:pPr>
            <a:endParaRPr lang="en-US" dirty="0" smtClean="0"/>
          </a:p>
          <a:p>
            <a:pPr marL="0" indent="0">
              <a:buNone/>
            </a:pPr>
            <a:r>
              <a:rPr lang="en-US" dirty="0" smtClean="0"/>
              <a:t>Incentive Prizes!</a:t>
            </a:r>
          </a:p>
        </p:txBody>
      </p:sp>
      <p:pic>
        <p:nvPicPr>
          <p:cNvPr id="10" name="Content Placeholder 9"/>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838200" y="2274094"/>
            <a:ext cx="5181600" cy="3454400"/>
          </a:xfrm>
        </p:spPr>
      </p:pic>
    </p:spTree>
    <p:extLst>
      <p:ext uri="{BB962C8B-B14F-4D97-AF65-F5344CB8AC3E}">
        <p14:creationId xmlns:p14="http://schemas.microsoft.com/office/powerpoint/2010/main" val="12893109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Fundamentals…</a:t>
            </a:r>
            <a:endParaRPr lang="en-US" dirty="0"/>
          </a:p>
        </p:txBody>
      </p:sp>
      <p:sp>
        <p:nvSpPr>
          <p:cNvPr id="3" name="Content Placeholder 2"/>
          <p:cNvSpPr>
            <a:spLocks noGrp="1"/>
          </p:cNvSpPr>
          <p:nvPr>
            <p:ph sz="half" idx="1"/>
          </p:nvPr>
        </p:nvSpPr>
        <p:spPr>
          <a:xfrm>
            <a:off x="314041" y="2200193"/>
            <a:ext cx="5181600" cy="4351338"/>
          </a:xfrm>
        </p:spPr>
        <p:txBody>
          <a:bodyPr>
            <a:normAutofit/>
          </a:bodyPr>
          <a:lstStyle/>
          <a:p>
            <a:pPr marL="0" indent="0">
              <a:lnSpc>
                <a:spcPct val="150000"/>
              </a:lnSpc>
              <a:buNone/>
            </a:pPr>
            <a:r>
              <a:rPr lang="en-US" sz="4000" dirty="0" smtClean="0"/>
              <a:t>Create Goals</a:t>
            </a:r>
          </a:p>
          <a:p>
            <a:pPr marL="0" indent="0">
              <a:lnSpc>
                <a:spcPct val="150000"/>
              </a:lnSpc>
              <a:buNone/>
            </a:pPr>
            <a:r>
              <a:rPr lang="en-US" sz="4000" dirty="0" smtClean="0"/>
              <a:t>Keep momentum going</a:t>
            </a:r>
          </a:p>
          <a:p>
            <a:pPr marL="0" indent="0">
              <a:lnSpc>
                <a:spcPct val="150000"/>
              </a:lnSpc>
              <a:buNone/>
            </a:pPr>
            <a:r>
              <a:rPr lang="en-US" sz="4000" dirty="0" smtClean="0"/>
              <a:t>You Need a Team!</a:t>
            </a:r>
            <a:endParaRPr lang="en-US" sz="4000" dirty="0"/>
          </a:p>
        </p:txBody>
      </p:sp>
      <p:sp>
        <p:nvSpPr>
          <p:cNvPr id="6" name="Text Box 2"/>
          <p:cNvSpPr txBox="1">
            <a:spLocks noChangeArrowheads="1"/>
          </p:cNvSpPr>
          <p:nvPr/>
        </p:nvSpPr>
        <p:spPr bwMode="auto">
          <a:xfrm>
            <a:off x="6981825" y="2651837"/>
            <a:ext cx="2200275" cy="138112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8500" dirty="0">
                <a:ln w="9525" cap="rnd" cmpd="sng" algn="ctr">
                  <a:solidFill>
                    <a:schemeClr val="accent4">
                      <a:lumMod val="50000"/>
                    </a:schemeClr>
                  </a:solidFill>
                  <a:prstDash val="solid"/>
                  <a:bevel/>
                </a:ln>
                <a:solidFill>
                  <a:schemeClr val="accent4">
                    <a:lumMod val="60000"/>
                    <a:lumOff val="40000"/>
                  </a:schemeClr>
                </a:solidFill>
                <a:effectLst/>
                <a:latin typeface="Bodoni MT Black" panose="02070A03080606020203" pitchFamily="18" charset="0"/>
                <a:ea typeface="Calibri" panose="020F0502020204030204" pitchFamily="34" charset="0"/>
                <a:cs typeface="Times New Roman" panose="02020603050405020304" pitchFamily="18" charset="0"/>
              </a:rPr>
              <a:t>Big</a:t>
            </a:r>
            <a:endParaRPr lang="en-US" sz="1100" dirty="0">
              <a:ln w="9525" cap="rnd" cmpd="sng" algn="ctr">
                <a:solidFill>
                  <a:schemeClr val="accent4">
                    <a:lumMod val="50000"/>
                  </a:schemeClr>
                </a:solidFill>
                <a:prstDash val="solid"/>
                <a:bevel/>
              </a:ln>
              <a:solidFill>
                <a:schemeClr val="accent4">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Box 2"/>
          <p:cNvSpPr txBox="1">
            <a:spLocks noChangeArrowheads="1"/>
          </p:cNvSpPr>
          <p:nvPr/>
        </p:nvSpPr>
        <p:spPr bwMode="auto">
          <a:xfrm>
            <a:off x="6981825" y="3518612"/>
            <a:ext cx="2343150" cy="136207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8500" dirty="0">
                <a:ln w="9525" cap="rnd" cmpd="sng" algn="ctr">
                  <a:solidFill>
                    <a:schemeClr val="accent4">
                      <a:lumMod val="50000"/>
                    </a:schemeClr>
                  </a:solidFill>
                  <a:prstDash val="solid"/>
                  <a:bevel/>
                </a:ln>
                <a:solidFill>
                  <a:schemeClr val="accent4">
                    <a:lumMod val="60000"/>
                    <a:lumOff val="40000"/>
                  </a:schemeClr>
                </a:solidFill>
                <a:effectLst/>
                <a:latin typeface="Bodoni MT Black" panose="02070A03080606020203" pitchFamily="18" charset="0"/>
                <a:ea typeface="Calibri" panose="020F0502020204030204" pitchFamily="34" charset="0"/>
                <a:cs typeface="Times New Roman" panose="02020603050405020304" pitchFamily="18" charset="0"/>
              </a:rPr>
              <a:t>Dig</a:t>
            </a:r>
            <a:endParaRPr lang="en-US" sz="1100" dirty="0">
              <a:ln w="9525" cap="rnd" cmpd="sng" algn="ctr">
                <a:solidFill>
                  <a:schemeClr val="accent4">
                    <a:lumMod val="50000"/>
                  </a:schemeClr>
                </a:solidFill>
                <a:prstDash val="solid"/>
                <a:bevel/>
              </a:ln>
              <a:solidFill>
                <a:schemeClr val="accent4">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 Box 2"/>
          <p:cNvSpPr txBox="1">
            <a:spLocks noChangeArrowheads="1"/>
          </p:cNvSpPr>
          <p:nvPr/>
        </p:nvSpPr>
        <p:spPr bwMode="auto">
          <a:xfrm>
            <a:off x="6981825" y="4375862"/>
            <a:ext cx="2333625" cy="139065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8500" dirty="0">
                <a:ln w="9525" cap="rnd" cmpd="sng" algn="ctr">
                  <a:solidFill>
                    <a:schemeClr val="accent4">
                      <a:lumMod val="50000"/>
                    </a:schemeClr>
                  </a:solidFill>
                  <a:prstDash val="solid"/>
                  <a:bevel/>
                </a:ln>
                <a:solidFill>
                  <a:schemeClr val="accent4">
                    <a:lumMod val="60000"/>
                    <a:lumOff val="40000"/>
                  </a:schemeClr>
                </a:solidFill>
                <a:effectLst/>
                <a:latin typeface="Bodoni MT Black" panose="02070A03080606020203" pitchFamily="18" charset="0"/>
                <a:ea typeface="Calibri" panose="020F0502020204030204" pitchFamily="34" charset="0"/>
                <a:cs typeface="Times New Roman" panose="02020603050405020304" pitchFamily="18" charset="0"/>
              </a:rPr>
              <a:t>Day</a:t>
            </a:r>
            <a:endParaRPr lang="en-US" sz="1100" dirty="0">
              <a:ln w="9525" cap="rnd" cmpd="sng" algn="ctr">
                <a:solidFill>
                  <a:schemeClr val="accent4">
                    <a:lumMod val="50000"/>
                  </a:schemeClr>
                </a:solidFill>
                <a:prstDash val="solid"/>
                <a:bevel/>
              </a:ln>
              <a:solidFill>
                <a:schemeClr val="accent4">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Content Placeholder 9"/>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694960" y="2138642"/>
            <a:ext cx="6134384" cy="3617190"/>
          </a:xfrm>
        </p:spPr>
      </p:pic>
    </p:spTree>
    <p:extLst>
      <p:ext uri="{BB962C8B-B14F-4D97-AF65-F5344CB8AC3E}">
        <p14:creationId xmlns:p14="http://schemas.microsoft.com/office/powerpoint/2010/main" val="21756942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1378</TotalTime>
  <Words>1171</Words>
  <Application>Microsoft Office PowerPoint</Application>
  <PresentationFormat>Widescreen</PresentationFormat>
  <Paragraphs>148</Paragraphs>
  <Slides>17</Slides>
  <Notes>17</Notes>
  <HiddenSlides>1</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6" baseType="lpstr">
      <vt:lpstr>Arial</vt:lpstr>
      <vt:lpstr>Arial Narrow</vt:lpstr>
      <vt:lpstr>Bahnschrift SemiBold</vt:lpstr>
      <vt:lpstr>Bodoni MT Black</vt:lpstr>
      <vt:lpstr>Calibri</vt:lpstr>
      <vt:lpstr>Calibri Light</vt:lpstr>
      <vt:lpstr>Times New Roman</vt:lpstr>
      <vt:lpstr>Office Theme</vt:lpstr>
      <vt:lpstr>Acrobat Document</vt:lpstr>
      <vt:lpstr>Big Dig Day: What’s the dirt?</vt:lpstr>
      <vt:lpstr>What’s the dirt on Big Dig Day?</vt:lpstr>
      <vt:lpstr>Why do Giving Days work?</vt:lpstr>
      <vt:lpstr>The Fundamentals of a Successful Giving Day</vt:lpstr>
      <vt:lpstr>Big Dig Day Key Messages</vt:lpstr>
      <vt:lpstr>June 5 in recognition of World Environment Day  “Dig in the earth,  dig in your heart,  dig in your wallet… to support the programs that you care about!”  #DigDeep</vt:lpstr>
      <vt:lpstr>“Campaign in a Box”…coming April 15!</vt:lpstr>
      <vt:lpstr>Activities for a Successful Giving Day</vt:lpstr>
      <vt:lpstr>More Fundamentals…</vt:lpstr>
      <vt:lpstr>PowerPoint Presentation</vt:lpstr>
      <vt:lpstr>Goal #1</vt:lpstr>
      <vt:lpstr>Goal #2</vt:lpstr>
      <vt:lpstr>Goal #3</vt:lpstr>
      <vt:lpstr>Goal #4</vt:lpstr>
      <vt:lpstr>Incentive Prizes</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Giving Days</dc:title>
  <dc:creator>Emily D Delk</dc:creator>
  <cp:lastModifiedBy>Emily D Delk</cp:lastModifiedBy>
  <cp:revision>166</cp:revision>
  <dcterms:created xsi:type="dcterms:W3CDTF">2019-03-01T19:50:23Z</dcterms:created>
  <dcterms:modified xsi:type="dcterms:W3CDTF">2019-04-15T04:42:26Z</dcterms:modified>
</cp:coreProperties>
</file>